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84" r:id="rId2"/>
    <p:sldId id="256" r:id="rId3"/>
    <p:sldId id="277" r:id="rId4"/>
    <p:sldId id="279" r:id="rId5"/>
    <p:sldId id="278" r:id="rId6"/>
    <p:sldId id="280" r:id="rId7"/>
    <p:sldId id="281" r:id="rId8"/>
    <p:sldId id="282" r:id="rId9"/>
    <p:sldId id="283" r:id="rId10"/>
    <p:sldId id="261" r:id="rId11"/>
    <p:sldId id="258" r:id="rId12"/>
    <p:sldId id="262" r:id="rId13"/>
    <p:sldId id="263" r:id="rId14"/>
    <p:sldId id="264" r:id="rId15"/>
    <p:sldId id="265" r:id="rId16"/>
    <p:sldId id="266" r:id="rId17"/>
    <p:sldId id="259" r:id="rId18"/>
    <p:sldId id="267" r:id="rId19"/>
    <p:sldId id="268" r:id="rId20"/>
    <p:sldId id="269" r:id="rId21"/>
    <p:sldId id="260" r:id="rId22"/>
    <p:sldId id="257" r:id="rId23"/>
    <p:sldId id="270" r:id="rId24"/>
    <p:sldId id="271" r:id="rId25"/>
    <p:sldId id="272" r:id="rId26"/>
    <p:sldId id="273" r:id="rId27"/>
    <p:sldId id="274"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621" autoAdjust="0"/>
    <p:restoredTop sz="89788" autoAdjust="0"/>
  </p:normalViewPr>
  <p:slideViewPr>
    <p:cSldViewPr>
      <p:cViewPr varScale="1">
        <p:scale>
          <a:sx n="58" d="100"/>
          <a:sy n="58" d="100"/>
        </p:scale>
        <p:origin x="-444" y="-90"/>
      </p:cViewPr>
      <p:guideLst>
        <p:guide orient="horz" pos="2160"/>
        <p:guide pos="2880"/>
      </p:guideLst>
    </p:cSldViewPr>
  </p:slideViewPr>
  <p:outlineViewPr>
    <p:cViewPr>
      <p:scale>
        <a:sx n="33" d="100"/>
        <a:sy n="33" d="100"/>
      </p:scale>
      <p:origin x="0" y="13296"/>
    </p:cViewPr>
  </p:outlineViewPr>
  <p:notesTextViewPr>
    <p:cViewPr>
      <p:scale>
        <a:sx n="100" d="100"/>
        <a:sy n="100" d="100"/>
      </p:scale>
      <p:origin x="0" y="0"/>
    </p:cViewPr>
  </p:notesTextViewPr>
  <p:notesViewPr>
    <p:cSldViewPr>
      <p:cViewPr varScale="1">
        <p:scale>
          <a:sx n="57" d="100"/>
          <a:sy n="57" d="100"/>
        </p:scale>
        <p:origin x="-28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2C5615-83A5-4340-946C-C7E17A83396A}" type="datetimeFigureOut">
              <a:rPr lang="en-US" smtClean="0"/>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F235B-C5E9-4DAA-886F-8EC57ECF93FA}" type="slidenum">
              <a:rPr lang="en-US" smtClean="0"/>
              <a:t>‹#›</a:t>
            </a:fld>
            <a:endParaRPr lang="en-US"/>
          </a:p>
        </p:txBody>
      </p:sp>
    </p:spTree>
    <p:extLst>
      <p:ext uri="{BB962C8B-B14F-4D97-AF65-F5344CB8AC3E}">
        <p14:creationId xmlns:p14="http://schemas.microsoft.com/office/powerpoint/2010/main" val="176919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started with is a site, Optometric Extension Program Foundation (oepf.org)</a:t>
            </a:r>
          </a:p>
          <a:p>
            <a:endParaRPr lang="en-US" dirty="0" smtClean="0"/>
          </a:p>
          <a:p>
            <a:r>
              <a:rPr lang="en-US" dirty="0" smtClean="0"/>
              <a:t>They offer training and products to those in the field of Optometry.</a:t>
            </a:r>
          </a:p>
          <a:p>
            <a:endParaRPr lang="en-US" dirty="0" smtClean="0"/>
          </a:p>
          <a:p>
            <a:r>
              <a:rPr lang="en-US" dirty="0" smtClean="0"/>
              <a:t>We have Drupal Commerce provides an e-store and </a:t>
            </a:r>
            <a:r>
              <a:rPr lang="en-US" dirty="0" err="1" smtClean="0"/>
              <a:t>webform</a:t>
            </a:r>
            <a:r>
              <a:rPr lang="en-US" dirty="0" smtClean="0"/>
              <a:t> for inquiries and for class </a:t>
            </a:r>
            <a:r>
              <a:rPr lang="en-US" dirty="0" smtClean="0"/>
              <a:t>registrations</a:t>
            </a:r>
            <a:r>
              <a:rPr lang="en-US" dirty="0" smtClean="0"/>
              <a:t>.  </a:t>
            </a:r>
          </a:p>
          <a:p>
            <a:endParaRPr lang="en-US" dirty="0" smtClean="0"/>
          </a:p>
          <a:p>
            <a:r>
              <a:rPr lang="en-US" dirty="0" smtClean="0"/>
              <a:t>We use email registration for user registration.</a:t>
            </a:r>
          </a:p>
          <a:p>
            <a:endParaRPr lang="en-US" dirty="0" smtClean="0"/>
          </a:p>
          <a:p>
            <a:r>
              <a:rPr lang="en-US" dirty="0" smtClean="0"/>
              <a:t>Commerce ETA as a cart reminder for customers</a:t>
            </a:r>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3</a:t>
            </a:fld>
            <a:endParaRPr lang="en-US"/>
          </a:p>
        </p:txBody>
      </p:sp>
    </p:spTree>
    <p:extLst>
      <p:ext uri="{BB962C8B-B14F-4D97-AF65-F5344CB8AC3E}">
        <p14:creationId xmlns:p14="http://schemas.microsoft.com/office/powerpoint/2010/main" val="979238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v=spf1	States the </a:t>
            </a:r>
            <a:r>
              <a:rPr lang="en-US" dirty="0" err="1" smtClean="0"/>
              <a:t>spf</a:t>
            </a:r>
            <a:r>
              <a:rPr lang="en-US" dirty="0" smtClean="0"/>
              <a:t> version (does not change)</a:t>
            </a:r>
          </a:p>
          <a:p>
            <a:endParaRPr lang="en-US" dirty="0" smtClean="0"/>
          </a:p>
          <a:p>
            <a:r>
              <a:rPr lang="en-US" dirty="0" smtClean="0"/>
              <a:t>mx	Defines the DNS MX record of the domain as authorized</a:t>
            </a:r>
          </a:p>
          <a:p>
            <a:endParaRPr lang="en-US" dirty="0" smtClean="0"/>
          </a:p>
          <a:p>
            <a:r>
              <a:rPr lang="en-US" dirty="0" smtClean="0"/>
              <a:t>a</a:t>
            </a:r>
            <a:r>
              <a:rPr lang="en-US" baseline="0" dirty="0" smtClean="0"/>
              <a:t> </a:t>
            </a:r>
            <a:r>
              <a:rPr lang="en-US" dirty="0" smtClean="0"/>
              <a:t>	Defines the DNS A record of the domain as authorized. </a:t>
            </a:r>
          </a:p>
          <a:p>
            <a:r>
              <a:rPr lang="en-US" dirty="0" smtClean="0"/>
              <a:t>	If unspecified, the current domain is used</a:t>
            </a:r>
          </a:p>
          <a:p>
            <a:endParaRPr lang="en-US" dirty="0" smtClean="0"/>
          </a:p>
          <a:p>
            <a:r>
              <a:rPr lang="en-US" dirty="0" smtClean="0"/>
              <a:t>include 	</a:t>
            </a:r>
            <a:r>
              <a:rPr lang="en-US" sz="1200" kern="1200" dirty="0" smtClean="0">
                <a:solidFill>
                  <a:schemeClr val="tx1"/>
                </a:solidFill>
                <a:effectLst/>
                <a:latin typeface="+mn-lt"/>
                <a:ea typeface="+mn-ea"/>
                <a:cs typeface="+mn-cs"/>
              </a:rPr>
              <a:t>Includes the specified domain as authorized</a:t>
            </a:r>
          </a:p>
          <a:p>
            <a:endParaRPr lang="en-US" sz="1200" kern="1200" dirty="0" smtClean="0">
              <a:solidFill>
                <a:schemeClr val="tx1"/>
              </a:solidFill>
              <a:effectLst/>
              <a:latin typeface="+mn-lt"/>
              <a:ea typeface="+mn-ea"/>
              <a:cs typeface="+mn-cs"/>
            </a:endParaRPr>
          </a:p>
          <a:p>
            <a:r>
              <a:rPr lang="en-US" dirty="0" smtClean="0"/>
              <a:t>all	</a:t>
            </a:r>
            <a:r>
              <a:rPr lang="en-US" sz="1200" kern="1200" dirty="0" smtClean="0">
                <a:solidFill>
                  <a:schemeClr val="tx1"/>
                </a:solidFill>
                <a:effectLst/>
                <a:latin typeface="+mn-lt"/>
                <a:ea typeface="+mn-ea"/>
                <a:cs typeface="+mn-cs"/>
              </a:rPr>
              <a:t>Defines policy for all other sources</a:t>
            </a:r>
          </a:p>
          <a:p>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Accept. The host is allowed to send a message</a:t>
            </a:r>
          </a:p>
          <a:p>
            <a:pPr lvl="1"/>
            <a:r>
              <a:rPr lang="en-US" sz="1200" kern="1200" dirty="0" smtClean="0">
                <a:solidFill>
                  <a:schemeClr val="tx1"/>
                </a:solidFill>
                <a:effectLst/>
                <a:latin typeface="+mn-lt"/>
                <a:ea typeface="+mn-ea"/>
                <a:cs typeface="+mn-cs"/>
              </a:rPr>
              <a:t>-	Reject. The host is not allowed to send a message</a:t>
            </a:r>
          </a:p>
          <a:p>
            <a:pPr lvl="1"/>
            <a:r>
              <a:rPr lang="en-US" sz="1200" kern="1200" dirty="0" smtClean="0">
                <a:solidFill>
                  <a:schemeClr val="tx1"/>
                </a:solidFill>
                <a:effectLst/>
                <a:latin typeface="+mn-lt"/>
                <a:ea typeface="+mn-ea"/>
                <a:cs typeface="+mn-cs"/>
              </a:rPr>
              <a:t>~	Accept but mark. The host is not allowed to send </a:t>
            </a:r>
            <a:r>
              <a:rPr lang="en-US" sz="1200" kern="1200" dirty="0" smtClean="0">
                <a:solidFill>
                  <a:schemeClr val="tx1"/>
                </a:solidFill>
                <a:effectLst/>
                <a:latin typeface="+mn-lt"/>
                <a:ea typeface="+mn-ea"/>
                <a:cs typeface="+mn-cs"/>
              </a:rPr>
              <a:t>a message but is </a:t>
            </a: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transition (the mechanism is for </a:t>
            </a:r>
            <a:r>
              <a:rPr lang="en-US" sz="1200" kern="1200" dirty="0" smtClean="0">
                <a:solidFill>
                  <a:schemeClr val="tx1"/>
                </a:solidFill>
                <a:effectLst/>
                <a:latin typeface="+mn-lt"/>
                <a:ea typeface="+mn-ea"/>
                <a:cs typeface="+mn-cs"/>
              </a:rPr>
              <a:t>testing purposes)</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Accept. The host validity is unstated (unknown)</a:t>
            </a:r>
          </a:p>
          <a:p>
            <a:pPr lvl="1"/>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a:t>
            </a:r>
            <a:r>
              <a:rPr lang="en-US" sz="1200" kern="1200" baseline="0" dirty="0" smtClean="0">
                <a:solidFill>
                  <a:schemeClr val="tx1"/>
                </a:solidFill>
                <a:effectLst/>
                <a:latin typeface="+mn-lt"/>
                <a:ea typeface="+mn-ea"/>
                <a:cs typeface="+mn-cs"/>
              </a:rPr>
              <a:t> tags: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Ip4	Defines the IPv6 network range. Can be used with prefix, </a:t>
            </a:r>
          </a:p>
          <a:p>
            <a:r>
              <a:rPr lang="en-US" sz="1200" kern="1200" dirty="0" smtClean="0">
                <a:solidFill>
                  <a:schemeClr val="tx1"/>
                </a:solidFill>
                <a:effectLst/>
                <a:latin typeface="+mn-lt"/>
                <a:ea typeface="+mn-ea"/>
                <a:cs typeface="+mn-cs"/>
              </a:rPr>
              <a:t>	which denotes the range length. If no prefix is specified, </a:t>
            </a:r>
          </a:p>
          <a:p>
            <a:r>
              <a:rPr lang="en-US" sz="1200" kern="1200" dirty="0" smtClean="0">
                <a:solidFill>
                  <a:schemeClr val="tx1"/>
                </a:solidFill>
                <a:effectLst/>
                <a:latin typeface="+mn-lt"/>
                <a:ea typeface="+mn-ea"/>
                <a:cs typeface="+mn-cs"/>
              </a:rPr>
              <a:t>	/32 is be default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Ip6	Defines the IPv6 network range. Can be used with prefix, </a:t>
            </a:r>
          </a:p>
          <a:p>
            <a:r>
              <a:rPr lang="en-US" sz="1200" kern="1200" dirty="0" smtClean="0">
                <a:solidFill>
                  <a:schemeClr val="tx1"/>
                </a:solidFill>
                <a:effectLst/>
                <a:latin typeface="+mn-lt"/>
                <a:ea typeface="+mn-ea"/>
                <a:cs typeface="+mn-cs"/>
              </a:rPr>
              <a:t>	which denotes the range length. If no prefix is specified, </a:t>
            </a:r>
          </a:p>
          <a:p>
            <a:r>
              <a:rPr lang="en-US" sz="1200" kern="1200" dirty="0" smtClean="0">
                <a:solidFill>
                  <a:schemeClr val="tx1"/>
                </a:solidFill>
                <a:effectLst/>
                <a:latin typeface="+mn-lt"/>
                <a:ea typeface="+mn-ea"/>
                <a:cs typeface="+mn-cs"/>
              </a:rPr>
              <a:t>	/128 is be default</a:t>
            </a:r>
          </a:p>
          <a:p>
            <a:endParaRPr lang="en-US" dirty="0" smtClean="0"/>
          </a:p>
          <a:p>
            <a:r>
              <a:rPr lang="en-US" sz="1200" kern="1200" dirty="0" err="1" smtClean="0">
                <a:solidFill>
                  <a:schemeClr val="tx1"/>
                </a:solidFill>
                <a:effectLst/>
                <a:latin typeface="+mn-lt"/>
                <a:ea typeface="+mn-ea"/>
                <a:cs typeface="+mn-cs"/>
              </a:rPr>
              <a:t>exp</a:t>
            </a:r>
            <a:r>
              <a:rPr lang="en-US" sz="1200" kern="1200" dirty="0" smtClean="0">
                <a:solidFill>
                  <a:schemeClr val="tx1"/>
                </a:solidFill>
                <a:effectLst/>
                <a:latin typeface="+mn-lt"/>
                <a:ea typeface="+mn-ea"/>
                <a:cs typeface="+mn-cs"/>
              </a:rPr>
              <a:t>	Specifies the explanation that a sender will see if the </a:t>
            </a:r>
          </a:p>
          <a:p>
            <a:r>
              <a:rPr lang="en-US" sz="1200" kern="1200" dirty="0" smtClean="0">
                <a:solidFill>
                  <a:schemeClr val="tx1"/>
                </a:solidFill>
                <a:effectLst/>
                <a:latin typeface="+mn-lt"/>
                <a:ea typeface="+mn-ea"/>
                <a:cs typeface="+mn-cs"/>
              </a:rPr>
              <a:t>	message has been rejected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redirect	Replaces domain with the current record</a:t>
            </a:r>
          </a:p>
          <a:p>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19</a:t>
            </a:fld>
            <a:endParaRPr lang="en-US"/>
          </a:p>
        </p:txBody>
      </p:sp>
    </p:spTree>
    <p:extLst>
      <p:ext uri="{BB962C8B-B14F-4D97-AF65-F5344CB8AC3E}">
        <p14:creationId xmlns:p14="http://schemas.microsoft.com/office/powerpoint/2010/main" val="166200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21</a:t>
            </a:fld>
            <a:endParaRPr lang="en-US"/>
          </a:p>
        </p:txBody>
      </p:sp>
    </p:spTree>
    <p:extLst>
      <p:ext uri="{BB962C8B-B14F-4D97-AF65-F5344CB8AC3E}">
        <p14:creationId xmlns:p14="http://schemas.microsoft.com/office/powerpoint/2010/main" val="686119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v=DMARC1		</a:t>
            </a:r>
            <a:r>
              <a:rPr lang="en-US" dirty="0" smtClean="0"/>
              <a:t>	This </a:t>
            </a:r>
            <a:r>
              <a:rPr lang="en-US" dirty="0" smtClean="0"/>
              <a:t>is the DMARC version.</a:t>
            </a:r>
          </a:p>
          <a:p>
            <a:endParaRPr lang="en-US" dirty="0" smtClean="0"/>
          </a:p>
          <a:p>
            <a:r>
              <a:rPr lang="en-US" b="1" dirty="0" smtClean="0"/>
              <a:t>p</a:t>
            </a:r>
            <a:r>
              <a:rPr lang="en-US" dirty="0" smtClean="0"/>
              <a:t>=reject		</a:t>
            </a:r>
            <a:r>
              <a:rPr lang="en-US" dirty="0" smtClean="0"/>
              <a:t>	The </a:t>
            </a:r>
            <a:r>
              <a:rPr lang="en-US" dirty="0" smtClean="0"/>
              <a:t>policy to be followed when</a:t>
            </a:r>
            <a:r>
              <a:rPr lang="en-US" baseline="0" dirty="0" smtClean="0"/>
              <a:t> an email fails;</a:t>
            </a:r>
          </a:p>
          <a:p>
            <a:r>
              <a:rPr lang="en-US" baseline="0" dirty="0" smtClean="0"/>
              <a:t>		</a:t>
            </a:r>
            <a:r>
              <a:rPr lang="en-US" baseline="0" dirty="0" smtClean="0"/>
              <a:t>	none</a:t>
            </a:r>
            <a:r>
              <a:rPr lang="en-US" baseline="0" dirty="0" smtClean="0"/>
              <a:t>, quarantine, reject.</a:t>
            </a:r>
            <a:endParaRPr lang="en-US" dirty="0" smtClean="0"/>
          </a:p>
          <a:p>
            <a:endParaRPr lang="en-US" dirty="0" smtClean="0"/>
          </a:p>
          <a:p>
            <a:r>
              <a:rPr lang="en-US" b="1" dirty="0" err="1" smtClean="0"/>
              <a:t>rua</a:t>
            </a:r>
            <a:r>
              <a:rPr lang="en-US" dirty="0" smtClean="0"/>
              <a:t>=mailto:dmarc-rua@	</a:t>
            </a:r>
            <a:r>
              <a:rPr lang="en-US" dirty="0" smtClean="0"/>
              <a:t>	This </a:t>
            </a:r>
            <a:r>
              <a:rPr lang="en-US" dirty="0" smtClean="0"/>
              <a:t>is where you</a:t>
            </a:r>
            <a:r>
              <a:rPr lang="en-US" baseline="0" dirty="0" smtClean="0"/>
              <a:t> specify the </a:t>
            </a:r>
            <a:r>
              <a:rPr lang="en-US" dirty="0" smtClean="0"/>
              <a:t>addresses that will be receiving daily, </a:t>
            </a:r>
          </a:p>
          <a:p>
            <a:r>
              <a:rPr lang="en-US" dirty="0" err="1" smtClean="0"/>
              <a:t>square.com,mailto</a:t>
            </a:r>
            <a:r>
              <a:rPr lang="en-US" dirty="0" smtClean="0"/>
              <a:t>:	</a:t>
            </a:r>
            <a:r>
              <a:rPr lang="en-US" dirty="0" smtClean="0"/>
              <a:t>	aggregate </a:t>
            </a:r>
            <a:r>
              <a:rPr lang="en-US" dirty="0" smtClean="0"/>
              <a:t>reports about the emails that failed the verification.</a:t>
            </a:r>
          </a:p>
          <a:p>
            <a:r>
              <a:rPr lang="en-US" dirty="0" err="1" smtClean="0"/>
              <a:t>dmarc_agg@vali.email</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mailto:postmasters	</a:t>
            </a:r>
            <a:r>
              <a:rPr lang="en-US" dirty="0" smtClean="0"/>
              <a:t>	Each </a:t>
            </a:r>
            <a:r>
              <a:rPr lang="en-US" dirty="0" smtClean="0"/>
              <a:t>address added needs to be proceeded with “mailto:”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@squareup.com	</a:t>
            </a:r>
          </a:p>
          <a:p>
            <a:endParaRPr lang="en-US" dirty="0" smtClean="0"/>
          </a:p>
          <a:p>
            <a:r>
              <a:rPr lang="en-US" b="1" dirty="0" err="1" smtClean="0"/>
              <a:t>ruf</a:t>
            </a:r>
            <a:r>
              <a:rPr lang="en-US" dirty="0" smtClean="0"/>
              <a:t>=mailto:dmarc-ruf@	</a:t>
            </a:r>
            <a:r>
              <a:rPr lang="en-US" dirty="0" smtClean="0"/>
              <a:t>	This </a:t>
            </a:r>
            <a:r>
              <a:rPr lang="en-US" dirty="0" smtClean="0"/>
              <a:t>is an email address where individual forensics reports </a:t>
            </a:r>
          </a:p>
          <a:p>
            <a:r>
              <a:rPr lang="en-US" dirty="0" smtClean="0"/>
              <a:t>squareup.com	</a:t>
            </a:r>
            <a:r>
              <a:rPr lang="en-US" dirty="0" smtClean="0"/>
              <a:t>	will </a:t>
            </a:r>
            <a:r>
              <a:rPr lang="en-US" dirty="0" smtClean="0"/>
              <a:t>be sent in real-time, including the details of each failure.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26</a:t>
            </a:fld>
            <a:endParaRPr lang="en-US"/>
          </a:p>
        </p:txBody>
      </p:sp>
    </p:spTree>
    <p:extLst>
      <p:ext uri="{BB962C8B-B14F-4D97-AF65-F5344CB8AC3E}">
        <p14:creationId xmlns:p14="http://schemas.microsoft.com/office/powerpoint/2010/main" val="1527081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27</a:t>
            </a:fld>
            <a:endParaRPr lang="en-US"/>
          </a:p>
        </p:txBody>
      </p:sp>
    </p:spTree>
    <p:extLst>
      <p:ext uri="{BB962C8B-B14F-4D97-AF65-F5344CB8AC3E}">
        <p14:creationId xmlns:p14="http://schemas.microsoft.com/office/powerpoint/2010/main" val="3136172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28</a:t>
            </a:fld>
            <a:endParaRPr lang="en-US"/>
          </a:p>
        </p:txBody>
      </p:sp>
    </p:spTree>
    <p:extLst>
      <p:ext uri="{BB962C8B-B14F-4D97-AF65-F5344CB8AC3E}">
        <p14:creationId xmlns:p14="http://schemas.microsoft.com/office/powerpoint/2010/main" val="215624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this email provides many functions on the site.</a:t>
            </a:r>
          </a:p>
          <a:p>
            <a:endParaRPr lang="en-US" dirty="0" smtClean="0"/>
          </a:p>
          <a:p>
            <a:r>
              <a:rPr lang="en-US" dirty="0" smtClean="0"/>
              <a:t>We had issues with email being unreliable.</a:t>
            </a:r>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4</a:t>
            </a:fld>
            <a:endParaRPr lang="en-US"/>
          </a:p>
        </p:txBody>
      </p:sp>
    </p:spTree>
    <p:extLst>
      <p:ext uri="{BB962C8B-B14F-4D97-AF65-F5344CB8AC3E}">
        <p14:creationId xmlns:p14="http://schemas.microsoft.com/office/powerpoint/2010/main" val="229643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with using </a:t>
            </a:r>
            <a:r>
              <a:rPr lang="en-US" dirty="0" err="1" smtClean="0"/>
              <a:t>sendgrid's</a:t>
            </a:r>
            <a:r>
              <a:rPr lang="en-US" dirty="0" smtClean="0"/>
              <a:t> </a:t>
            </a:r>
            <a:r>
              <a:rPr lang="en-US" dirty="0" err="1" smtClean="0"/>
              <a:t>smtp</a:t>
            </a:r>
            <a:r>
              <a:rPr lang="en-US" dirty="0" smtClean="0"/>
              <a:t>, but had an issue with outlook 365 because our emails were coming in with a source domain of oepf.org and as far as outlook was concerned was spam (because oepf.org was an internal domain for them).</a:t>
            </a:r>
          </a:p>
          <a:p>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5</a:t>
            </a:fld>
            <a:endParaRPr lang="en-US"/>
          </a:p>
        </p:txBody>
      </p:sp>
    </p:spTree>
    <p:extLst>
      <p:ext uri="{BB962C8B-B14F-4D97-AF65-F5344CB8AC3E}">
        <p14:creationId xmlns:p14="http://schemas.microsoft.com/office/powerpoint/2010/main" val="252331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around that we started using Outlook's </a:t>
            </a:r>
            <a:r>
              <a:rPr lang="en-US" dirty="0" err="1" smtClean="0"/>
              <a:t>smtp</a:t>
            </a:r>
            <a:r>
              <a:rPr lang="en-US" dirty="0" smtClean="0"/>
              <a:t>, but we still had other issues because we were using different source email addresses depending on the destination. </a:t>
            </a:r>
          </a:p>
          <a:p>
            <a:endParaRPr lang="en-US" dirty="0" smtClean="0"/>
          </a:p>
          <a:p>
            <a:r>
              <a:rPr lang="en-US" dirty="0" smtClean="0"/>
              <a:t>Outlook would reject all but the one account that was setup for administration.</a:t>
            </a:r>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6</a:t>
            </a:fld>
            <a:endParaRPr lang="en-US"/>
          </a:p>
        </p:txBody>
      </p:sp>
    </p:spTree>
    <p:extLst>
      <p:ext uri="{BB962C8B-B14F-4D97-AF65-F5344CB8AC3E}">
        <p14:creationId xmlns:p14="http://schemas.microsoft.com/office/powerpoint/2010/main" val="242979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next step was to make changes in how we interacted with Outlook 365 so it would accept the internal emails and setup all the needed mechanisms so we could send emails successfully to the other providers through Outlook 365 because we were still experiencing issues with reliable delivery and having them delivered without being marked as spam.</a:t>
            </a:r>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7</a:t>
            </a:fld>
            <a:endParaRPr lang="en-US"/>
          </a:p>
        </p:txBody>
      </p:sp>
    </p:spTree>
    <p:extLst>
      <p:ext uri="{BB962C8B-B14F-4D97-AF65-F5344CB8AC3E}">
        <p14:creationId xmlns:p14="http://schemas.microsoft.com/office/powerpoint/2010/main" val="218921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we are able to send internal emails to Outlook 365 </a:t>
            </a:r>
          </a:p>
          <a:p>
            <a:endParaRPr lang="en-US" dirty="0" smtClean="0"/>
          </a:p>
          <a:p>
            <a:r>
              <a:rPr lang="en-US" dirty="0" smtClean="0"/>
              <a:t>But when we send emails to the other major domains</a:t>
            </a:r>
            <a:r>
              <a:rPr lang="en-US" baseline="0" dirty="0" smtClean="0"/>
              <a:t> like</a:t>
            </a:r>
            <a:r>
              <a:rPr lang="en-US" dirty="0" smtClean="0"/>
              <a:t> </a:t>
            </a:r>
            <a:r>
              <a:rPr lang="en-US" dirty="0" err="1" smtClean="0"/>
              <a:t>gmail</a:t>
            </a:r>
            <a:r>
              <a:rPr lang="en-US" dirty="0" smtClean="0"/>
              <a:t>, yahoo, </a:t>
            </a:r>
            <a:r>
              <a:rPr lang="en-US" dirty="0" err="1" smtClean="0"/>
              <a:t>aol</a:t>
            </a:r>
            <a:r>
              <a:rPr lang="en-US" dirty="0" smtClean="0"/>
              <a:t>, and </a:t>
            </a:r>
            <a:r>
              <a:rPr lang="en-US" dirty="0" err="1" smtClean="0"/>
              <a:t>comcast</a:t>
            </a:r>
            <a:r>
              <a:rPr lang="en-US" dirty="0" smtClean="0"/>
              <a:t> they are being marked as spam or not being delivered at all.  </a:t>
            </a:r>
          </a:p>
          <a:p>
            <a:endParaRPr lang="en-US" dirty="0" smtClean="0"/>
          </a:p>
          <a:p>
            <a:r>
              <a:rPr lang="en-US" dirty="0" smtClean="0"/>
              <a:t>To</a:t>
            </a:r>
            <a:r>
              <a:rPr lang="en-US" baseline="0" dirty="0" smtClean="0"/>
              <a:t> make it so our email becomes trusted</a:t>
            </a:r>
            <a:r>
              <a:rPr lang="en-US" dirty="0" smtClean="0"/>
              <a:t> we had to learn how to configure our domain so it is accepted by everyone else.</a:t>
            </a:r>
          </a:p>
          <a:p>
            <a:endParaRPr lang="en-US" dirty="0" smtClean="0"/>
          </a:p>
          <a:p>
            <a:r>
              <a:rPr lang="en-US" dirty="0" smtClean="0"/>
              <a:t>Enter SPF, DKIM &amp; DMARC.</a:t>
            </a:r>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8</a:t>
            </a:fld>
            <a:endParaRPr lang="en-US"/>
          </a:p>
        </p:txBody>
      </p:sp>
    </p:spTree>
    <p:extLst>
      <p:ext uri="{BB962C8B-B14F-4D97-AF65-F5344CB8AC3E}">
        <p14:creationId xmlns:p14="http://schemas.microsoft.com/office/powerpoint/2010/main" val="135693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9</a:t>
            </a:fld>
            <a:endParaRPr lang="en-US"/>
          </a:p>
        </p:txBody>
      </p:sp>
    </p:spTree>
    <p:extLst>
      <p:ext uri="{BB962C8B-B14F-4D97-AF65-F5344CB8AC3E}">
        <p14:creationId xmlns:p14="http://schemas.microsoft.com/office/powerpoint/2010/main" val="326430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10</a:t>
            </a:fld>
            <a:endParaRPr lang="en-US"/>
          </a:p>
        </p:txBody>
      </p:sp>
    </p:spTree>
    <p:extLst>
      <p:ext uri="{BB962C8B-B14F-4D97-AF65-F5344CB8AC3E}">
        <p14:creationId xmlns:p14="http://schemas.microsoft.com/office/powerpoint/2010/main" val="5655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v=1		Version. Always equals to ‘1’.</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a=rsa-sha256	Signing algorithm (so the one used to create a DKIM record </a:t>
            </a:r>
            <a:r>
              <a:rPr lang="en-US" sz="1200" kern="1200" dirty="0" smtClean="0">
                <a:solidFill>
                  <a:schemeClr val="tx1"/>
                </a:solidFill>
                <a:effectLst/>
                <a:latin typeface="+mn-lt"/>
                <a:ea typeface="+mn-ea"/>
                <a:cs typeface="+mn-cs"/>
              </a:rPr>
              <a:t>on </a:t>
            </a:r>
            <a:r>
              <a:rPr lang="en-US" sz="1200" kern="1200" dirty="0" smtClean="0">
                <a:solidFill>
                  <a:schemeClr val="tx1"/>
                </a:solidFill>
                <a:effectLst/>
                <a:latin typeface="+mn-lt"/>
                <a:ea typeface="+mn-ea"/>
                <a:cs typeface="+mn-cs"/>
              </a:rPr>
              <a:t>the sender’s end). Usually, it’s either </a:t>
            </a:r>
            <a:r>
              <a:rPr lang="en-US" sz="1200" kern="1200" dirty="0" err="1" smtClean="0">
                <a:solidFill>
                  <a:schemeClr val="tx1"/>
                </a:solidFill>
                <a:effectLst/>
                <a:latin typeface="+mn-lt"/>
                <a:ea typeface="+mn-ea"/>
                <a:cs typeface="+mn-cs"/>
              </a:rPr>
              <a:t>rsa-sha</a:t>
            </a:r>
            <a:r>
              <a:rPr lang="en-US" sz="1200" kern="120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rsa-sha256. There </a:t>
            </a:r>
            <a:r>
              <a:rPr lang="en-US" sz="1200" kern="1200" dirty="0" smtClean="0">
                <a:solidFill>
                  <a:schemeClr val="tx1"/>
                </a:solidFill>
                <a:effectLst/>
                <a:latin typeface="+mn-lt"/>
                <a:ea typeface="+mn-ea"/>
                <a:cs typeface="+mn-cs"/>
              </a:rPr>
              <a:t>are other algorithms but they’re not always supported </a:t>
            </a:r>
            <a:r>
              <a:rPr lang="en-US" sz="1200" kern="1200" dirty="0" smtClean="0">
                <a:solidFill>
                  <a:schemeClr val="tx1"/>
                </a:solidFill>
                <a:effectLst/>
                <a:latin typeface="+mn-lt"/>
                <a:ea typeface="+mn-ea"/>
                <a:cs typeface="+mn-cs"/>
              </a:rPr>
              <a:t>by </a:t>
            </a:r>
            <a:r>
              <a:rPr lang="en-US" sz="1200" kern="1200" dirty="0" smtClean="0">
                <a:solidFill>
                  <a:schemeClr val="tx1"/>
                </a:solidFill>
                <a:effectLst/>
                <a:latin typeface="+mn-lt"/>
                <a:ea typeface="+mn-ea"/>
                <a:cs typeface="+mn-cs"/>
              </a:rPr>
              <a:t>receiving clients.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d=example.net	The domain of a sender of a message (where DKIM is signed)</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newyork</a:t>
            </a:r>
            <a:r>
              <a:rPr lang="en-US" sz="1200" kern="1200" dirty="0" smtClean="0">
                <a:solidFill>
                  <a:schemeClr val="tx1"/>
                </a:solidFill>
                <a:effectLst/>
                <a:latin typeface="+mn-lt"/>
                <a:ea typeface="+mn-ea"/>
                <a:cs typeface="+mn-cs"/>
              </a:rPr>
              <a:t>		Selector. This includes instructions on which public key to </a:t>
            </a:r>
          </a:p>
          <a:p>
            <a:r>
              <a:rPr lang="en-US" sz="1200" kern="1200" dirty="0" smtClean="0">
                <a:solidFill>
                  <a:schemeClr val="tx1"/>
                </a:solidFill>
                <a:effectLst/>
                <a:latin typeface="+mn-lt"/>
                <a:ea typeface="+mn-ea"/>
                <a:cs typeface="+mn-cs"/>
              </a:rPr>
              <a:t>		use to resolve a given DKIM (more about it later).</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c=relaxed/simple	Canonicalization algorithm that’s used for both header and body.</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q=</a:t>
            </a:r>
            <a:r>
              <a:rPr lang="en-US" sz="1200" kern="1200" dirty="0" err="1" smtClean="0">
                <a:solidFill>
                  <a:schemeClr val="tx1"/>
                </a:solidFill>
                <a:effectLst/>
                <a:latin typeface="+mn-lt"/>
                <a:ea typeface="+mn-ea"/>
                <a:cs typeface="+mn-cs"/>
              </a:rPr>
              <a:t>dns</a:t>
            </a:r>
            <a:r>
              <a:rPr lang="en-US" sz="1200" kern="1200" dirty="0" smtClean="0">
                <a:solidFill>
                  <a:schemeClr val="tx1"/>
                </a:solidFill>
                <a:effectLst/>
                <a:latin typeface="+mn-lt"/>
                <a:ea typeface="+mn-ea"/>
                <a:cs typeface="+mn-cs"/>
              </a:rPr>
              <a:t>/txt		Query method that’s used to retrieve the public key. </a:t>
            </a:r>
            <a:r>
              <a:rPr lang="en-US" sz="1200" kern="1200" dirty="0" smtClean="0">
                <a:solidFill>
                  <a:schemeClr val="tx1"/>
                </a:solidFill>
                <a:effectLst/>
                <a:latin typeface="+mn-lt"/>
                <a:ea typeface="+mn-ea"/>
                <a:cs typeface="+mn-cs"/>
              </a:rPr>
              <a:t>By </a:t>
            </a:r>
            <a:r>
              <a:rPr lang="en-US" sz="1200" kern="1200" dirty="0" smtClean="0">
                <a:solidFill>
                  <a:schemeClr val="tx1"/>
                </a:solidFill>
                <a:effectLst/>
                <a:latin typeface="+mn-lt"/>
                <a:ea typeface="+mn-ea"/>
                <a:cs typeface="+mn-cs"/>
              </a:rPr>
              <a:t>default, it’s ‘</a:t>
            </a:r>
            <a:r>
              <a:rPr lang="en-US" sz="1200" kern="1200" dirty="0" err="1" smtClean="0">
                <a:solidFill>
                  <a:schemeClr val="tx1"/>
                </a:solidFill>
                <a:effectLst/>
                <a:latin typeface="+mn-lt"/>
                <a:ea typeface="+mn-ea"/>
                <a:cs typeface="+mn-cs"/>
              </a:rPr>
              <a:t>dns</a:t>
            </a:r>
            <a:r>
              <a:rPr lang="en-US" sz="1200" kern="1200" dirty="0" smtClean="0">
                <a:solidFill>
                  <a:schemeClr val="tx1"/>
                </a:solidFill>
                <a:effectLst/>
                <a:latin typeface="+mn-lt"/>
                <a:ea typeface="+mn-ea"/>
                <a:cs typeface="+mn-cs"/>
              </a:rPr>
              <a:t>/txt’</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t=1117574938	A timestamp of when the message was signed</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x=1118006938	Expire time of this DKIM (if an email arrives after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expiry time,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verification will fail even if </a:t>
            </a:r>
            <a:r>
              <a:rPr lang="en-US" sz="1200" kern="1200" dirty="0" smtClean="0">
                <a:solidFill>
                  <a:schemeClr val="tx1"/>
                </a:solidFill>
                <a:effectLst/>
                <a:latin typeface="+mn-lt"/>
                <a:ea typeface="+mn-ea"/>
                <a:cs typeface="+mn-cs"/>
              </a:rPr>
              <a:t>everything </a:t>
            </a:r>
            <a:r>
              <a:rPr lang="en-US" sz="1200" kern="1200" dirty="0" smtClean="0">
                <a:solidFill>
                  <a:schemeClr val="tx1"/>
                </a:solidFill>
                <a:effectLst/>
                <a:latin typeface="+mn-lt"/>
                <a:ea typeface="+mn-ea"/>
                <a:cs typeface="+mn-cs"/>
              </a:rPr>
              <a:t>else matches perfectly)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a:t>
            </a:r>
            <a:r>
              <a:rPr lang="en-US" sz="1200" kern="1200" dirty="0" err="1" smtClean="0">
                <a:solidFill>
                  <a:schemeClr val="tx1"/>
                </a:solidFill>
                <a:effectLst/>
                <a:latin typeface="+mn-lt"/>
                <a:ea typeface="+mn-ea"/>
                <a:cs typeface="+mn-cs"/>
              </a:rPr>
              <a:t>from:to:subject</a:t>
            </a:r>
            <a:r>
              <a:rPr lang="en-US" sz="1200" kern="1200" dirty="0" smtClean="0">
                <a:solidFill>
                  <a:schemeClr val="tx1"/>
                </a:solidFill>
                <a:effectLst/>
                <a:latin typeface="+mn-lt"/>
                <a:ea typeface="+mn-ea"/>
                <a:cs typeface="+mn-cs"/>
              </a:rPr>
              <a:t>:	List of headers, separated by colons.</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date:keywords:keywords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bh</a:t>
            </a:r>
            <a:r>
              <a:rPr lang="en-US" sz="1200" kern="1200" dirty="0" smtClean="0">
                <a:solidFill>
                  <a:schemeClr val="tx1"/>
                </a:solidFill>
                <a:effectLst/>
                <a:latin typeface="+mn-lt"/>
                <a:ea typeface="+mn-ea"/>
                <a:cs typeface="+mn-cs"/>
              </a:rPr>
              <a:t>=MTIzNDU2Nzg5M	The hashed message body, after being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DEyMzQ1Njc4OTAxMj	</a:t>
            </a:r>
            <a:r>
              <a:rPr lang="en-US" sz="1200" kern="1200" dirty="0" err="1" smtClean="0">
                <a:solidFill>
                  <a:schemeClr val="tx1"/>
                </a:solidFill>
                <a:effectLst/>
                <a:latin typeface="+mn-lt"/>
                <a:ea typeface="+mn-ea"/>
                <a:cs typeface="+mn-cs"/>
              </a:rPr>
              <a:t>canonicalized</a:t>
            </a:r>
            <a:r>
              <a:rPr lang="en-US" sz="1200" kern="1200" dirty="0" smtClean="0">
                <a:solidFill>
                  <a:schemeClr val="tx1"/>
                </a:solidFill>
                <a:effectLst/>
                <a:latin typeface="+mn-lt"/>
                <a:ea typeface="+mn-ea"/>
                <a:cs typeface="+mn-cs"/>
              </a:rPr>
              <a:t> with the method from ‘c’ tag and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M0NTY3ODkwMTI=	then run through the hash function from tag ‘a’.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a:t>
            </a:r>
            <a:r>
              <a:rPr lang="en-US" sz="1200" kern="1200" dirty="0" err="1" smtClean="0">
                <a:solidFill>
                  <a:schemeClr val="tx1"/>
                </a:solidFill>
                <a:effectLst/>
                <a:latin typeface="+mn-lt"/>
                <a:ea typeface="+mn-ea"/>
                <a:cs typeface="+mn-cs"/>
              </a:rPr>
              <a:t>dzdVyOfAKCdLXdJO</a:t>
            </a:r>
            <a:r>
              <a:rPr lang="en-US" sz="1200" kern="1200" dirty="0" smtClean="0">
                <a:solidFill>
                  <a:schemeClr val="tx1"/>
                </a:solidFill>
                <a:effectLst/>
                <a:latin typeface="+mn-lt"/>
                <a:ea typeface="+mn-ea"/>
                <a:cs typeface="+mn-cs"/>
              </a:rPr>
              <a:t>	And finally, this is the digital signature of both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c9G2q8LoXSlEniSbav+	headers and body, hashed with the very same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yuU4zGeeruD00lszZVo	function.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G4ZHRNiYzR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1F235B-C5E9-4DAA-886F-8EC57ECF93FA}" type="slidenum">
              <a:rPr lang="en-US" smtClean="0"/>
              <a:t>13</a:t>
            </a:fld>
            <a:endParaRPr lang="en-US"/>
          </a:p>
        </p:txBody>
      </p:sp>
    </p:spTree>
    <p:extLst>
      <p:ext uri="{BB962C8B-B14F-4D97-AF65-F5344CB8AC3E}">
        <p14:creationId xmlns:p14="http://schemas.microsoft.com/office/powerpoint/2010/main" val="2622281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8/19/2020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8/19/2020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8/19/2020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8/19/2020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sparkpost.com/resources/email-explained/spf-sender-policy-framework/" TargetMode="External"/><Relationship Id="rId7" Type="http://schemas.openxmlformats.org/officeDocument/2006/relationships/hyperlink" Target="https://www.mail-tester.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mxtoolbox.com/NetworkTools.aspx?tab=" TargetMode="External"/><Relationship Id="rId5" Type="http://schemas.openxmlformats.org/officeDocument/2006/relationships/hyperlink" Target="https://www.sparkpost.com/resources/email-explained/dmarc-explained/" TargetMode="External"/><Relationship Id="rId4" Type="http://schemas.openxmlformats.org/officeDocument/2006/relationships/hyperlink" Target="https://www.sparkpost.com/resources/email-explained/dkim-domainkeys-identified-mai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3352800"/>
            <a:ext cx="7772400" cy="1829761"/>
          </a:xfrm>
        </p:spPr>
        <p:txBody>
          <a:bodyPr>
            <a:noAutofit/>
          </a:bodyPr>
          <a:lstStyle/>
          <a:p>
            <a:pPr algn="ctr"/>
            <a:r>
              <a:rPr lang="en-US" sz="8200" dirty="0" smtClean="0">
                <a:latin typeface="Algerian" panose="04020705040A02060702" pitchFamily="82" charset="0"/>
              </a:rPr>
              <a:t>Presentation</a:t>
            </a:r>
            <a:endParaRPr lang="en-US" sz="8200" dirty="0">
              <a:latin typeface="Algerian" panose="04020705040A02060702" pitchFamily="82" charset="0"/>
            </a:endParaRPr>
          </a:p>
        </p:txBody>
      </p:sp>
      <p:sp>
        <p:nvSpPr>
          <p:cNvPr id="5" name="Subtitle 4"/>
          <p:cNvSpPr>
            <a:spLocks noGrp="1"/>
          </p:cNvSpPr>
          <p:nvPr>
            <p:ph type="subTitle" idx="1"/>
          </p:nvPr>
        </p:nvSpPr>
        <p:spPr>
          <a:xfrm>
            <a:off x="990600" y="990600"/>
            <a:ext cx="3810000" cy="2438400"/>
          </a:xfrm>
        </p:spPr>
        <p:txBody>
          <a:bodyPr>
            <a:noAutofit/>
          </a:bodyPr>
          <a:lstStyle/>
          <a:p>
            <a:pPr algn="ctr"/>
            <a:r>
              <a:rPr lang="en-US" sz="20000" b="1" dirty="0" smtClean="0">
                <a:effectLst>
                  <a:outerShdw blurRad="38100" dist="38100" dir="2700000" algn="tl">
                    <a:srgbClr val="000000">
                      <a:alpha val="43137"/>
                    </a:srgbClr>
                  </a:outerShdw>
                </a:effectLst>
                <a:latin typeface="Algerian" panose="04020705040A02060702" pitchFamily="82" charset="0"/>
              </a:rPr>
              <a:t>MY</a:t>
            </a:r>
            <a:endParaRPr lang="en-US" sz="20000"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34000" y="990600"/>
            <a:ext cx="2438400" cy="2438400"/>
          </a:xfrm>
        </p:spPr>
      </p:pic>
    </p:spTree>
    <p:extLst>
      <p:ext uri="{BB962C8B-B14F-4D97-AF65-F5344CB8AC3E}">
        <p14:creationId xmlns:p14="http://schemas.microsoft.com/office/powerpoint/2010/main" val="3510915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Spam &amp; </a:t>
            </a:r>
            <a:r>
              <a:rPr lang="en-US" dirty="0"/>
              <a:t>phishing</a:t>
            </a:r>
            <a:r>
              <a:rPr lang="en-US" dirty="0" smtClean="0"/>
              <a:t> </a:t>
            </a:r>
            <a:r>
              <a:rPr lang="en-US" dirty="0"/>
              <a:t>mail messages have been a </a:t>
            </a:r>
            <a:r>
              <a:rPr lang="en-US" dirty="0" smtClean="0"/>
              <a:t>problem since </a:t>
            </a:r>
            <a:r>
              <a:rPr lang="en-US" dirty="0"/>
              <a:t>the Internet became popular </a:t>
            </a:r>
            <a:r>
              <a:rPr lang="en-US" dirty="0" smtClean="0"/>
              <a:t>and it keeps growing. </a:t>
            </a:r>
          </a:p>
          <a:p>
            <a:endParaRPr lang="en-US" dirty="0"/>
          </a:p>
          <a:p>
            <a:r>
              <a:rPr lang="en-US" dirty="0" smtClean="0"/>
              <a:t>Despite </a:t>
            </a:r>
            <a:r>
              <a:rPr lang="en-US" dirty="0"/>
              <a:t>the numerous attempts </a:t>
            </a:r>
            <a:r>
              <a:rPr lang="en-US" dirty="0" smtClean="0"/>
              <a:t>at creating anti-spam </a:t>
            </a:r>
            <a:r>
              <a:rPr lang="en-US" dirty="0"/>
              <a:t>tools, there’s still a </a:t>
            </a:r>
            <a:r>
              <a:rPr lang="en-US" dirty="0" smtClean="0"/>
              <a:t>high </a:t>
            </a:r>
            <a:r>
              <a:rPr lang="en-US" dirty="0"/>
              <a:t>number of unwanted messages sent every day.</a:t>
            </a:r>
          </a:p>
          <a:p>
            <a:endParaRPr lang="en-US" dirty="0"/>
          </a:p>
          <a:p>
            <a:r>
              <a:rPr lang="en-US" dirty="0" smtClean="0"/>
              <a:t>To combat spam email three tools were developed, SPF</a:t>
            </a:r>
            <a:r>
              <a:rPr lang="en-US" dirty="0"/>
              <a:t>, DKIM and DMARC.</a:t>
            </a:r>
          </a:p>
        </p:txBody>
      </p:sp>
      <p:sp>
        <p:nvSpPr>
          <p:cNvPr id="3" name="Title 2"/>
          <p:cNvSpPr>
            <a:spLocks noGrp="1"/>
          </p:cNvSpPr>
          <p:nvPr>
            <p:ph type="title"/>
          </p:nvPr>
        </p:nvSpPr>
        <p:spPr/>
        <p:txBody>
          <a:bodyPr>
            <a:normAutofit/>
          </a:bodyPr>
          <a:lstStyle/>
          <a:p>
            <a:pPr algn="ctr"/>
            <a:r>
              <a:rPr lang="en-US" sz="3600" dirty="0" smtClean="0"/>
              <a:t>For Combating </a:t>
            </a:r>
            <a:r>
              <a:rPr lang="en-US" sz="3600" dirty="0" smtClean="0"/>
              <a:t>Spam &amp; Phishing </a:t>
            </a:r>
            <a:endParaRPr lang="en-US" sz="3600" dirty="0"/>
          </a:p>
        </p:txBody>
      </p:sp>
    </p:spTree>
    <p:extLst>
      <p:ext uri="{BB962C8B-B14F-4D97-AF65-F5344CB8AC3E}">
        <p14:creationId xmlns:p14="http://schemas.microsoft.com/office/powerpoint/2010/main" val="2536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DKIM</a:t>
            </a:r>
            <a:endParaRPr lang="en-US" dirty="0"/>
          </a:p>
        </p:txBody>
      </p:sp>
      <p:sp>
        <p:nvSpPr>
          <p:cNvPr id="3" name="Subtitle 2"/>
          <p:cNvSpPr>
            <a:spLocks noGrp="1"/>
          </p:cNvSpPr>
          <p:nvPr>
            <p:ph type="subTitle" idx="1"/>
          </p:nvPr>
        </p:nvSpPr>
        <p:spPr/>
        <p:txBody>
          <a:bodyPr/>
          <a:lstStyle/>
          <a:p>
            <a:r>
              <a:rPr lang="en-US" dirty="0" err="1"/>
              <a:t>DomainKeys</a:t>
            </a:r>
            <a:r>
              <a:rPr lang="en-US" dirty="0"/>
              <a:t> Identified </a:t>
            </a:r>
            <a:r>
              <a:rPr lang="en-US" dirty="0" smtClean="0"/>
              <a:t>Mail</a:t>
            </a:r>
            <a:endParaRPr lang="en-US" dirty="0"/>
          </a:p>
        </p:txBody>
      </p:sp>
      <p:pic>
        <p:nvPicPr>
          <p:cNvPr id="2050" name="Picture 2" descr="C:\Users\Adrian\Desktop\FVDrupal PPT\images\DKIM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4819650" cy="270469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rian\Desktop\FVDrupal PPT\images\blacklist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4419690"/>
            <a:ext cx="3429000" cy="213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70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80802"/>
            <a:ext cx="8229600" cy="4525963"/>
          </a:xfrm>
        </p:spPr>
        <p:txBody>
          <a:bodyPr/>
          <a:lstStyle/>
          <a:p>
            <a:r>
              <a:rPr lang="en-US" dirty="0" smtClean="0"/>
              <a:t>It’s </a:t>
            </a:r>
            <a:r>
              <a:rPr lang="en-US" dirty="0"/>
              <a:t>an </a:t>
            </a:r>
            <a:r>
              <a:rPr lang="en-US" dirty="0" smtClean="0"/>
              <a:t>authentication </a:t>
            </a:r>
            <a:r>
              <a:rPr lang="en-US" dirty="0"/>
              <a:t>technique that allows the receiver to check </a:t>
            </a:r>
            <a:r>
              <a:rPr lang="en-US" dirty="0" smtClean="0"/>
              <a:t>an </a:t>
            </a:r>
            <a:r>
              <a:rPr lang="en-US" dirty="0"/>
              <a:t>email </a:t>
            </a:r>
            <a:r>
              <a:rPr lang="en-US" dirty="0" smtClean="0"/>
              <a:t>to make sure it was sent </a:t>
            </a:r>
            <a:r>
              <a:rPr lang="en-US" dirty="0"/>
              <a:t>and authorized by the owner of that domain</a:t>
            </a:r>
            <a:r>
              <a:rPr lang="en-US" dirty="0" smtClean="0"/>
              <a:t>.</a:t>
            </a:r>
            <a:endParaRPr lang="en-US" dirty="0"/>
          </a:p>
          <a:p>
            <a:endParaRPr lang="en-US" dirty="0" smtClean="0"/>
          </a:p>
          <a:p>
            <a:r>
              <a:rPr lang="en-US" dirty="0" smtClean="0"/>
              <a:t>The </a:t>
            </a:r>
            <a:r>
              <a:rPr lang="en-US" dirty="0"/>
              <a:t>receiver </a:t>
            </a:r>
            <a:r>
              <a:rPr lang="en-US" dirty="0" smtClean="0"/>
              <a:t>checks that the email </a:t>
            </a:r>
            <a:r>
              <a:rPr lang="en-US" dirty="0"/>
              <a:t>is signed with a valid DKIM </a:t>
            </a:r>
            <a:r>
              <a:rPr lang="en-US" dirty="0" smtClean="0"/>
              <a:t>signature </a:t>
            </a:r>
            <a:br>
              <a:rPr lang="en-US" dirty="0" smtClean="0"/>
            </a:br>
            <a:r>
              <a:rPr lang="en-US" dirty="0" smtClean="0"/>
              <a:t>to verify that the </a:t>
            </a:r>
            <a:r>
              <a:rPr lang="en-US" dirty="0"/>
              <a:t>email </a:t>
            </a:r>
            <a:r>
              <a:rPr lang="en-US" dirty="0" smtClean="0"/>
              <a:t/>
            </a:r>
            <a:br>
              <a:rPr lang="en-US" dirty="0" smtClean="0"/>
            </a:br>
            <a:r>
              <a:rPr lang="en-US" dirty="0" smtClean="0"/>
              <a:t>hasn’t been modified.</a:t>
            </a:r>
            <a:endParaRPr lang="en-US" dirty="0"/>
          </a:p>
        </p:txBody>
      </p:sp>
      <p:sp>
        <p:nvSpPr>
          <p:cNvPr id="3" name="Title 2"/>
          <p:cNvSpPr>
            <a:spLocks noGrp="1"/>
          </p:cNvSpPr>
          <p:nvPr>
            <p:ph type="title"/>
          </p:nvPr>
        </p:nvSpPr>
        <p:spPr/>
        <p:txBody>
          <a:bodyPr/>
          <a:lstStyle/>
          <a:p>
            <a:r>
              <a:rPr lang="en-US" dirty="0" smtClean="0"/>
              <a:t>What is DKIM?</a:t>
            </a:r>
            <a:endParaRPr lang="en-US" dirty="0"/>
          </a:p>
        </p:txBody>
      </p:sp>
      <p:pic>
        <p:nvPicPr>
          <p:cNvPr id="12290" name="Picture 2" descr="C:\Users\Adrian\Desktop\FVDrupal PPT\images\spam 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343400"/>
            <a:ext cx="2453248" cy="153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29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800" dirty="0" smtClean="0"/>
              <a:t>DKIM-Signature (email header):</a:t>
            </a:r>
          </a:p>
          <a:p>
            <a:pPr marL="109728" indent="0">
              <a:buNone/>
            </a:pPr>
            <a:endParaRPr lang="en-US" sz="1800" dirty="0" smtClean="0"/>
          </a:p>
          <a:p>
            <a:pPr marL="109728" indent="0">
              <a:buNone/>
            </a:pPr>
            <a:r>
              <a:rPr lang="en-US" sz="1800" dirty="0" smtClean="0"/>
              <a:t> </a:t>
            </a:r>
            <a:r>
              <a:rPr lang="en-US" sz="1800" b="1" dirty="0" smtClean="0"/>
              <a:t>v</a:t>
            </a:r>
            <a:r>
              <a:rPr lang="en-US" sz="1800" dirty="0" smtClean="0"/>
              <a:t>=1</a:t>
            </a:r>
            <a:r>
              <a:rPr lang="en-US" sz="1800" dirty="0"/>
              <a:t>; </a:t>
            </a:r>
            <a:r>
              <a:rPr lang="en-US" sz="1800" b="1" dirty="0"/>
              <a:t>a</a:t>
            </a:r>
            <a:r>
              <a:rPr lang="en-US" sz="1800" dirty="0"/>
              <a:t>=rsa-sha256; </a:t>
            </a:r>
            <a:r>
              <a:rPr lang="en-US" sz="1800" b="1" dirty="0"/>
              <a:t>d</a:t>
            </a:r>
            <a:r>
              <a:rPr lang="en-US" sz="1800" dirty="0"/>
              <a:t>=example.net; </a:t>
            </a:r>
            <a:r>
              <a:rPr lang="en-US" sz="1800" b="1" dirty="0"/>
              <a:t>s</a:t>
            </a:r>
            <a:r>
              <a:rPr lang="en-US" sz="1800" dirty="0"/>
              <a:t>=</a:t>
            </a:r>
            <a:r>
              <a:rPr lang="en-US" sz="1800" dirty="0" err="1"/>
              <a:t>newyork</a:t>
            </a:r>
            <a:r>
              <a:rPr lang="en-US" sz="1800" dirty="0"/>
              <a:t>;</a:t>
            </a:r>
          </a:p>
          <a:p>
            <a:pPr marL="109728" indent="0">
              <a:buNone/>
            </a:pPr>
            <a:r>
              <a:rPr lang="en-US" sz="1800" dirty="0"/>
              <a:t> </a:t>
            </a:r>
            <a:r>
              <a:rPr lang="en-US" sz="1800" b="1" dirty="0" smtClean="0"/>
              <a:t>c</a:t>
            </a:r>
            <a:r>
              <a:rPr lang="en-US" sz="1800" dirty="0" smtClean="0"/>
              <a:t>=relaxed/simple</a:t>
            </a:r>
            <a:r>
              <a:rPr lang="en-US" sz="1800" dirty="0"/>
              <a:t>; </a:t>
            </a:r>
            <a:r>
              <a:rPr lang="en-US" sz="1800" b="1" dirty="0"/>
              <a:t>q</a:t>
            </a:r>
            <a:r>
              <a:rPr lang="en-US" sz="1800" dirty="0"/>
              <a:t>=</a:t>
            </a:r>
            <a:r>
              <a:rPr lang="en-US" sz="1800" dirty="0" err="1"/>
              <a:t>dns</a:t>
            </a:r>
            <a:r>
              <a:rPr lang="en-US" sz="1800" dirty="0"/>
              <a:t>/txt; </a:t>
            </a:r>
            <a:r>
              <a:rPr lang="en-US" sz="1800" b="1" dirty="0"/>
              <a:t>t</a:t>
            </a:r>
            <a:r>
              <a:rPr lang="en-US" sz="1800" dirty="0"/>
              <a:t>=1117574938; </a:t>
            </a:r>
            <a:r>
              <a:rPr lang="en-US" sz="1800" b="1" dirty="0"/>
              <a:t>x</a:t>
            </a:r>
            <a:r>
              <a:rPr lang="en-US" sz="1800" dirty="0"/>
              <a:t>=1118006938;</a:t>
            </a:r>
          </a:p>
          <a:p>
            <a:pPr marL="109728" indent="0">
              <a:buNone/>
            </a:pPr>
            <a:r>
              <a:rPr lang="en-US" sz="1800" dirty="0"/>
              <a:t> </a:t>
            </a:r>
            <a:r>
              <a:rPr lang="en-US" sz="1800" b="1" dirty="0" smtClean="0"/>
              <a:t>h</a:t>
            </a:r>
            <a:r>
              <a:rPr lang="en-US" sz="1800" dirty="0" smtClean="0"/>
              <a:t>=</a:t>
            </a:r>
            <a:r>
              <a:rPr lang="en-US" sz="1800" dirty="0" err="1" smtClean="0"/>
              <a:t>from:to:subject:date:keywords:keywords</a:t>
            </a:r>
            <a:r>
              <a:rPr lang="en-US" sz="1800" dirty="0"/>
              <a:t>;</a:t>
            </a:r>
          </a:p>
          <a:p>
            <a:pPr marL="109728" indent="0">
              <a:buNone/>
            </a:pPr>
            <a:r>
              <a:rPr lang="en-US" sz="1800" dirty="0"/>
              <a:t> </a:t>
            </a:r>
            <a:r>
              <a:rPr lang="en-US" sz="1800" b="1" dirty="0" err="1" smtClean="0"/>
              <a:t>bh</a:t>
            </a:r>
            <a:r>
              <a:rPr lang="en-US" sz="1800" dirty="0" smtClean="0"/>
              <a:t>=MTIzNDU2Nzg5MDEyMzQ1Njc4OTAxMjM0NTY3ODkwMTI</a:t>
            </a:r>
            <a:r>
              <a:rPr lang="en-US" sz="1800" dirty="0"/>
              <a:t>=;</a:t>
            </a:r>
          </a:p>
          <a:p>
            <a:pPr marL="109728" indent="0">
              <a:buNone/>
            </a:pPr>
            <a:r>
              <a:rPr lang="en-US" sz="1800" dirty="0"/>
              <a:t> </a:t>
            </a:r>
            <a:r>
              <a:rPr lang="en-US" sz="1800" b="1" dirty="0" smtClean="0"/>
              <a:t>b</a:t>
            </a:r>
            <a:r>
              <a:rPr lang="en-US" sz="1800" dirty="0" smtClean="0"/>
              <a:t>=dzdVyOfAKCdLXdJOc9G2q8LoXSlEniSbav+yuU4zGeeruD00lszZ</a:t>
            </a:r>
            <a:endParaRPr lang="en-US" sz="1800" dirty="0"/>
          </a:p>
          <a:p>
            <a:pPr marL="109728" indent="0">
              <a:buNone/>
            </a:pPr>
            <a:r>
              <a:rPr lang="en-US" sz="1800" dirty="0"/>
              <a:t> </a:t>
            </a:r>
            <a:r>
              <a:rPr lang="en-US" sz="1800" dirty="0" smtClean="0"/>
              <a:t>         VoG4ZHRNiYzR</a:t>
            </a:r>
          </a:p>
          <a:p>
            <a:pPr marL="109728" indent="0">
              <a:buNone/>
            </a:pPr>
            <a:endParaRPr lang="en-US" sz="1600" dirty="0"/>
          </a:p>
          <a:p>
            <a:pPr marL="109728" indent="0">
              <a:buNone/>
            </a:pPr>
            <a:endParaRPr lang="en-US" sz="1600" dirty="0"/>
          </a:p>
        </p:txBody>
      </p:sp>
      <p:sp>
        <p:nvSpPr>
          <p:cNvPr id="3" name="Title 2"/>
          <p:cNvSpPr>
            <a:spLocks noGrp="1"/>
          </p:cNvSpPr>
          <p:nvPr>
            <p:ph type="title"/>
          </p:nvPr>
        </p:nvSpPr>
        <p:spPr/>
        <p:txBody>
          <a:bodyPr/>
          <a:lstStyle/>
          <a:p>
            <a:r>
              <a:rPr lang="en-US" dirty="0" smtClean="0"/>
              <a:t>DKIM Header</a:t>
            </a:r>
            <a:endParaRPr lang="en-US" dirty="0"/>
          </a:p>
        </p:txBody>
      </p:sp>
      <p:pic>
        <p:nvPicPr>
          <p:cNvPr id="8195" name="Picture 3" descr="C:\Users\Adrian\Desktop\FVDrupal PPT\images\email issues 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78300"/>
            <a:ext cx="4414838" cy="239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027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Adding DKIM requires </a:t>
            </a:r>
            <a:r>
              <a:rPr lang="en-US" dirty="0" smtClean="0"/>
              <a:t>making changes to your </a:t>
            </a:r>
            <a:r>
              <a:rPr lang="en-US" dirty="0"/>
              <a:t>DNS records.  </a:t>
            </a:r>
            <a:r>
              <a:rPr lang="en-US" dirty="0" smtClean="0"/>
              <a:t/>
            </a:r>
            <a:br>
              <a:rPr lang="en-US" dirty="0" smtClean="0"/>
            </a:br>
            <a:endParaRPr lang="en-US" dirty="0" smtClean="0"/>
          </a:p>
          <a:p>
            <a:r>
              <a:rPr lang="en-US" dirty="0" smtClean="0"/>
              <a:t>How </a:t>
            </a:r>
            <a:r>
              <a:rPr lang="en-US" dirty="0"/>
              <a:t>this is done is covered with </a:t>
            </a:r>
            <a:r>
              <a:rPr lang="en-US" dirty="0" smtClean="0"/>
              <a:t>larger email providers </a:t>
            </a:r>
            <a:r>
              <a:rPr lang="en-US" dirty="0"/>
              <a:t>like</a:t>
            </a:r>
            <a:r>
              <a:rPr lang="en-US" dirty="0" smtClean="0"/>
              <a:t>:</a:t>
            </a:r>
          </a:p>
          <a:p>
            <a:endParaRPr lang="en-US" dirty="0"/>
          </a:p>
          <a:p>
            <a:pPr marL="109728" indent="0">
              <a:buNone/>
            </a:pPr>
            <a:r>
              <a:rPr lang="en-US" dirty="0" smtClean="0"/>
              <a:t>	     </a:t>
            </a:r>
            <a:r>
              <a:rPr lang="en-US" dirty="0" err="1" smtClean="0"/>
              <a:t>MailChimp</a:t>
            </a:r>
            <a:r>
              <a:rPr lang="en-US" dirty="0" smtClean="0"/>
              <a:t>		</a:t>
            </a:r>
            <a:r>
              <a:rPr lang="en-US" dirty="0" err="1" smtClean="0"/>
              <a:t>AWeber</a:t>
            </a:r>
            <a:endParaRPr lang="en-US" dirty="0"/>
          </a:p>
          <a:p>
            <a:pPr marL="109728" lvl="0" indent="0">
              <a:buNone/>
            </a:pPr>
            <a:r>
              <a:rPr lang="en-US" dirty="0" smtClean="0"/>
              <a:t>	     </a:t>
            </a:r>
            <a:r>
              <a:rPr lang="en-US" dirty="0" err="1" smtClean="0"/>
              <a:t>SendGrid</a:t>
            </a:r>
            <a:r>
              <a:rPr lang="en-US" dirty="0" smtClean="0"/>
              <a:t>		Gmail</a:t>
            </a:r>
            <a:endParaRPr lang="en-US" dirty="0"/>
          </a:p>
          <a:p>
            <a:pPr marL="109728" lvl="0" indent="0">
              <a:buNone/>
            </a:pPr>
            <a:r>
              <a:rPr lang="en-US" dirty="0" smtClean="0"/>
              <a:t>	     </a:t>
            </a:r>
            <a:r>
              <a:rPr lang="en-US" dirty="0" err="1" smtClean="0"/>
              <a:t>Sendinblue</a:t>
            </a:r>
            <a:r>
              <a:rPr lang="en-US" dirty="0" smtClean="0"/>
              <a:t>		</a:t>
            </a:r>
            <a:r>
              <a:rPr lang="en-US" dirty="0" err="1" smtClean="0"/>
              <a:t>Mailjet</a:t>
            </a:r>
            <a:endParaRPr lang="en-US" dirty="0"/>
          </a:p>
          <a:p>
            <a:pPr marL="109728" lvl="0" indent="0">
              <a:buNone/>
            </a:pPr>
            <a:r>
              <a:rPr lang="en-US" dirty="0" smtClean="0"/>
              <a:t>	     Outlook &amp; Office 365	</a:t>
            </a:r>
            <a:endParaRPr lang="en-US" dirty="0"/>
          </a:p>
          <a:p>
            <a:endParaRPr lang="en-US" dirty="0"/>
          </a:p>
        </p:txBody>
      </p:sp>
      <p:sp>
        <p:nvSpPr>
          <p:cNvPr id="3" name="Title 2"/>
          <p:cNvSpPr>
            <a:spLocks noGrp="1"/>
          </p:cNvSpPr>
          <p:nvPr>
            <p:ph type="title"/>
          </p:nvPr>
        </p:nvSpPr>
        <p:spPr/>
        <p:txBody>
          <a:bodyPr/>
          <a:lstStyle/>
          <a:p>
            <a:r>
              <a:rPr lang="en-US" dirty="0"/>
              <a:t>How to add a DKIM signature</a:t>
            </a:r>
          </a:p>
        </p:txBody>
      </p:sp>
    </p:spTree>
    <p:extLst>
      <p:ext uri="{BB962C8B-B14F-4D97-AF65-F5344CB8AC3E}">
        <p14:creationId xmlns:p14="http://schemas.microsoft.com/office/powerpoint/2010/main" val="3681268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Create a Txt Record on the DNS Server</a:t>
            </a:r>
          </a:p>
          <a:p>
            <a:pPr marL="109728" indent="0">
              <a:buNone/>
            </a:pPr>
            <a:r>
              <a:rPr lang="en-US" sz="2400" dirty="0"/>
              <a:t>Type:	</a:t>
            </a:r>
            <a:r>
              <a:rPr lang="en-US" sz="2400" b="1" dirty="0" smtClean="0"/>
              <a:t>TXT</a:t>
            </a:r>
            <a:endParaRPr lang="en-US" sz="2400" b="1" dirty="0"/>
          </a:p>
          <a:p>
            <a:pPr marL="109728" indent="0">
              <a:buNone/>
            </a:pPr>
            <a:r>
              <a:rPr lang="en-US" sz="2400" dirty="0"/>
              <a:t>Name: 	</a:t>
            </a:r>
            <a:r>
              <a:rPr lang="en-US" sz="2400" b="1" dirty="0"/>
              <a:t>[selector/key</a:t>
            </a:r>
            <a:r>
              <a:rPr lang="en-US" sz="2400" b="1" dirty="0" smtClean="0"/>
              <a:t>]</a:t>
            </a:r>
            <a:r>
              <a:rPr lang="en-US" sz="2400" dirty="0" smtClean="0"/>
              <a:t>._</a:t>
            </a:r>
            <a:r>
              <a:rPr lang="en-US" sz="2400" dirty="0" err="1"/>
              <a:t>domainkey</a:t>
            </a:r>
            <a:r>
              <a:rPr lang="en-US" sz="2400" dirty="0" smtClean="0"/>
              <a:t>.</a:t>
            </a:r>
            <a:r>
              <a:rPr lang="en-US" sz="2400" b="1" dirty="0" smtClean="0"/>
              <a:t>[Domain].</a:t>
            </a:r>
            <a:endParaRPr lang="en-US" sz="2400" b="1" dirty="0"/>
          </a:p>
          <a:p>
            <a:pPr marL="109728" indent="0">
              <a:buNone/>
            </a:pPr>
            <a:r>
              <a:rPr lang="en-US" sz="2400" dirty="0"/>
              <a:t>value: 	</a:t>
            </a:r>
            <a:r>
              <a:rPr lang="en-US" sz="2400" b="1" dirty="0"/>
              <a:t>v</a:t>
            </a:r>
            <a:r>
              <a:rPr lang="en-US" sz="2400" dirty="0"/>
              <a:t>=DKIM1; </a:t>
            </a:r>
            <a:r>
              <a:rPr lang="en-US" sz="2400" b="1" dirty="0"/>
              <a:t>p</a:t>
            </a:r>
            <a:r>
              <a:rPr lang="en-US" sz="2400" dirty="0"/>
              <a:t>=[</a:t>
            </a:r>
            <a:r>
              <a:rPr lang="en-US" sz="2400" dirty="0" err="1"/>
              <a:t>YourPublicKey</a:t>
            </a:r>
            <a:r>
              <a:rPr lang="en-US" sz="2400" dirty="0"/>
              <a:t>]</a:t>
            </a:r>
          </a:p>
          <a:p>
            <a:pPr marL="109728" indent="0">
              <a:buNone/>
            </a:pPr>
            <a:r>
              <a:rPr lang="en-US" sz="2400" dirty="0"/>
              <a:t>Selector</a:t>
            </a:r>
            <a:r>
              <a:rPr lang="en-US" sz="2400" dirty="0" smtClean="0"/>
              <a:t>:	</a:t>
            </a:r>
            <a:r>
              <a:rPr lang="en-US" sz="2400" b="1" dirty="0" smtClean="0"/>
              <a:t>[</a:t>
            </a:r>
            <a:r>
              <a:rPr lang="en-US" sz="2400" b="1" dirty="0"/>
              <a:t>key</a:t>
            </a:r>
            <a:r>
              <a:rPr lang="en-US" sz="2400" b="1" dirty="0" smtClean="0"/>
              <a:t>]</a:t>
            </a:r>
            <a:r>
              <a:rPr lang="en-US" sz="2000" dirty="0" smtClean="0"/>
              <a:t/>
            </a:r>
            <a:br>
              <a:rPr lang="en-US" sz="2000" dirty="0" smtClean="0"/>
            </a:br>
            <a:endParaRPr lang="en-US" sz="2000" dirty="0"/>
          </a:p>
          <a:p>
            <a:r>
              <a:rPr lang="en-US" dirty="0" smtClean="0"/>
              <a:t>Example</a:t>
            </a:r>
          </a:p>
          <a:p>
            <a:pPr marL="109728" indent="0">
              <a:buNone/>
            </a:pPr>
            <a:r>
              <a:rPr lang="en-US" sz="2400" dirty="0"/>
              <a:t>Type:	</a:t>
            </a:r>
            <a:r>
              <a:rPr lang="en-US" sz="2400" dirty="0" smtClean="0"/>
              <a:t>TXT</a:t>
            </a:r>
            <a:endParaRPr lang="en-US" sz="2400" dirty="0"/>
          </a:p>
          <a:p>
            <a:pPr marL="109728" indent="0">
              <a:buNone/>
            </a:pPr>
            <a:r>
              <a:rPr lang="en-US" sz="2400" dirty="0"/>
              <a:t>Name:	</a:t>
            </a:r>
            <a:r>
              <a:rPr lang="en-US" sz="2400" dirty="0" smtClean="0"/>
              <a:t>key001</a:t>
            </a:r>
            <a:r>
              <a:rPr lang="en-US" sz="2400" dirty="0"/>
              <a:t>._domainkey.tel99.com.</a:t>
            </a:r>
          </a:p>
          <a:p>
            <a:pPr marL="109728" indent="0">
              <a:buNone/>
            </a:pPr>
            <a:r>
              <a:rPr lang="en-US" sz="2400" dirty="0"/>
              <a:t>value:	</a:t>
            </a:r>
            <a:r>
              <a:rPr lang="en-US" sz="2400" dirty="0" smtClean="0"/>
              <a:t>v=DKIM1</a:t>
            </a:r>
            <a:r>
              <a:rPr lang="en-US" sz="2400" dirty="0"/>
              <a:t>; p=[</a:t>
            </a:r>
            <a:r>
              <a:rPr lang="en-US" sz="2400" dirty="0" err="1"/>
              <a:t>YourPublicKey</a:t>
            </a:r>
            <a:r>
              <a:rPr lang="en-US" sz="2400" dirty="0"/>
              <a:t>]</a:t>
            </a:r>
          </a:p>
          <a:p>
            <a:pPr marL="109728" indent="0">
              <a:buNone/>
            </a:pPr>
            <a:r>
              <a:rPr lang="en-US" sz="2400" dirty="0"/>
              <a:t>Selector: 	</a:t>
            </a:r>
            <a:r>
              <a:rPr lang="en-US" sz="2400" dirty="0" smtClean="0"/>
              <a:t>key001</a:t>
            </a:r>
            <a:endParaRPr lang="en-US" sz="2400" dirty="0"/>
          </a:p>
          <a:p>
            <a:pPr marL="109728" indent="0">
              <a:buNone/>
            </a:pPr>
            <a:endParaRPr lang="en-US" sz="2400" dirty="0"/>
          </a:p>
        </p:txBody>
      </p:sp>
      <p:sp>
        <p:nvSpPr>
          <p:cNvPr id="3" name="Title 2"/>
          <p:cNvSpPr>
            <a:spLocks noGrp="1"/>
          </p:cNvSpPr>
          <p:nvPr>
            <p:ph type="title"/>
          </p:nvPr>
        </p:nvSpPr>
        <p:spPr/>
        <p:txBody>
          <a:bodyPr>
            <a:normAutofit fontScale="90000"/>
          </a:bodyPr>
          <a:lstStyle/>
          <a:p>
            <a:r>
              <a:rPr lang="en-US" dirty="0"/>
              <a:t>Manually Creating DKIM records</a:t>
            </a:r>
          </a:p>
        </p:txBody>
      </p:sp>
    </p:spTree>
    <p:extLst>
      <p:ext uri="{BB962C8B-B14F-4D97-AF65-F5344CB8AC3E}">
        <p14:creationId xmlns:p14="http://schemas.microsoft.com/office/powerpoint/2010/main" val="2600668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DKIM records should be validated after being created</a:t>
            </a:r>
          </a:p>
          <a:p>
            <a:endParaRPr lang="en-US" dirty="0" smtClean="0"/>
          </a:p>
          <a:p>
            <a:r>
              <a:rPr lang="en-US" dirty="0" smtClean="0"/>
              <a:t>There are many sites that do testing </a:t>
            </a:r>
            <a:r>
              <a:rPr lang="en-US" dirty="0"/>
              <a:t>like </a:t>
            </a:r>
            <a:r>
              <a:rPr lang="en-US" dirty="0" err="1"/>
              <a:t>MXToolbox</a:t>
            </a:r>
            <a:r>
              <a:rPr lang="en-US" dirty="0"/>
              <a:t> or Mail-tester.com</a:t>
            </a:r>
          </a:p>
        </p:txBody>
      </p:sp>
      <p:sp>
        <p:nvSpPr>
          <p:cNvPr id="3" name="Title 2"/>
          <p:cNvSpPr>
            <a:spLocks noGrp="1"/>
          </p:cNvSpPr>
          <p:nvPr>
            <p:ph type="title"/>
          </p:nvPr>
        </p:nvSpPr>
        <p:spPr/>
        <p:txBody>
          <a:bodyPr/>
          <a:lstStyle/>
          <a:p>
            <a:r>
              <a:rPr lang="en-US" dirty="0"/>
              <a:t>How to test DKIM </a:t>
            </a:r>
          </a:p>
        </p:txBody>
      </p:sp>
      <p:pic>
        <p:nvPicPr>
          <p:cNvPr id="4098" name="Picture 2" descr="C:\Users\Adrian\Desktop\FVDrupal PPT\images\blacklis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14800"/>
            <a:ext cx="3810001" cy="23098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rian\Desktop\FVDrupal PPT\images\SPF DKIM DMARC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41" y="3962400"/>
            <a:ext cx="2863850" cy="191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982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SPF</a:t>
            </a:r>
            <a:endParaRPr lang="en-US" dirty="0"/>
          </a:p>
        </p:txBody>
      </p:sp>
      <p:sp>
        <p:nvSpPr>
          <p:cNvPr id="3" name="Subtitle 2"/>
          <p:cNvSpPr>
            <a:spLocks noGrp="1"/>
          </p:cNvSpPr>
          <p:nvPr>
            <p:ph type="subTitle" idx="1"/>
          </p:nvPr>
        </p:nvSpPr>
        <p:spPr/>
        <p:txBody>
          <a:bodyPr/>
          <a:lstStyle/>
          <a:p>
            <a:r>
              <a:rPr lang="en-US" dirty="0"/>
              <a:t>Sender Policy Framework </a:t>
            </a:r>
          </a:p>
        </p:txBody>
      </p:sp>
      <p:pic>
        <p:nvPicPr>
          <p:cNvPr id="3074" name="Picture 2" descr="C:\Users\Adrian\Desktop\FVDrupal PPT\images\SP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9952"/>
            <a:ext cx="3007199" cy="21132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rian\Desktop\FVDrupal PPT\images\SPF DK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05102"/>
            <a:ext cx="3003161" cy="152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889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a:t>
            </a:r>
            <a:r>
              <a:rPr lang="en-US" dirty="0"/>
              <a:t>a protocol </a:t>
            </a:r>
            <a:r>
              <a:rPr lang="en-US" dirty="0" smtClean="0"/>
              <a:t>that helps mail servers </a:t>
            </a:r>
            <a:r>
              <a:rPr lang="en-US" dirty="0"/>
              <a:t>decide whether to receive or reject an incoming </a:t>
            </a:r>
            <a:r>
              <a:rPr lang="en-US" dirty="0" smtClean="0"/>
              <a:t>email</a:t>
            </a:r>
            <a:r>
              <a:rPr lang="en-US" dirty="0"/>
              <a:t> </a:t>
            </a:r>
            <a:r>
              <a:rPr lang="en-US" dirty="0" smtClean="0"/>
              <a:t>based on its source address/domain.</a:t>
            </a:r>
          </a:p>
          <a:p>
            <a:endParaRPr lang="en-US" dirty="0" smtClean="0"/>
          </a:p>
          <a:p>
            <a:r>
              <a:rPr lang="en-US" dirty="0" smtClean="0"/>
              <a:t>This is done using information </a:t>
            </a:r>
            <a:r>
              <a:rPr lang="en-US" dirty="0"/>
              <a:t>in TXT records </a:t>
            </a:r>
            <a:r>
              <a:rPr lang="en-US" dirty="0" smtClean="0"/>
              <a:t>that lists authorized </a:t>
            </a:r>
            <a:r>
              <a:rPr lang="en-US" dirty="0"/>
              <a:t>IP </a:t>
            </a:r>
            <a:r>
              <a:rPr lang="en-US" dirty="0" smtClean="0"/>
              <a:t>addresses &amp; domains. </a:t>
            </a:r>
          </a:p>
          <a:p>
            <a:endParaRPr lang="en-US" dirty="0" smtClean="0"/>
          </a:p>
          <a:p>
            <a:r>
              <a:rPr lang="en-US" dirty="0" smtClean="0"/>
              <a:t>If </a:t>
            </a:r>
            <a:r>
              <a:rPr lang="en-US" dirty="0"/>
              <a:t>the email has been sent from one of these </a:t>
            </a:r>
            <a:r>
              <a:rPr lang="en-US" dirty="0" smtClean="0"/>
              <a:t>sources, it can </a:t>
            </a:r>
            <a:r>
              <a:rPr lang="en-US" dirty="0"/>
              <a:t>be </a:t>
            </a:r>
            <a:r>
              <a:rPr lang="en-US" dirty="0" smtClean="0"/>
              <a:t>accepted as legitimate.</a:t>
            </a:r>
            <a:endParaRPr lang="en-US" dirty="0"/>
          </a:p>
        </p:txBody>
      </p:sp>
      <p:sp>
        <p:nvSpPr>
          <p:cNvPr id="3" name="Title 2"/>
          <p:cNvSpPr>
            <a:spLocks noGrp="1"/>
          </p:cNvSpPr>
          <p:nvPr>
            <p:ph type="title"/>
          </p:nvPr>
        </p:nvSpPr>
        <p:spPr/>
        <p:txBody>
          <a:bodyPr/>
          <a:lstStyle/>
          <a:p>
            <a:r>
              <a:rPr lang="en-US" dirty="0" smtClean="0"/>
              <a:t>What is SPF?</a:t>
            </a:r>
            <a:endParaRPr lang="en-US" dirty="0"/>
          </a:p>
        </p:txBody>
      </p:sp>
    </p:spTree>
    <p:extLst>
      <p:ext uri="{BB962C8B-B14F-4D97-AF65-F5344CB8AC3E}">
        <p14:creationId xmlns:p14="http://schemas.microsoft.com/office/powerpoint/2010/main" val="1799131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Simple SPF record</a:t>
            </a:r>
          </a:p>
          <a:p>
            <a:pPr marL="109728" indent="0">
              <a:buNone/>
            </a:pPr>
            <a:endParaRPr lang="en-US" dirty="0" smtClean="0"/>
          </a:p>
          <a:p>
            <a:pPr marL="109728" indent="0">
              <a:buNone/>
            </a:pPr>
            <a:r>
              <a:rPr lang="en-US" sz="2400" b="1" dirty="0"/>
              <a:t>v=spf1</a:t>
            </a:r>
            <a:r>
              <a:rPr lang="en-US" sz="2400" dirty="0"/>
              <a:t> </a:t>
            </a:r>
            <a:r>
              <a:rPr lang="en-US" sz="2400" b="1" dirty="0"/>
              <a:t>mx a include</a:t>
            </a:r>
            <a:r>
              <a:rPr lang="en-US" sz="2400" b="1" dirty="0" smtClean="0"/>
              <a:t>:&lt;</a:t>
            </a:r>
            <a:r>
              <a:rPr lang="en-US" sz="2400" dirty="0" smtClean="0"/>
              <a:t>domain&gt; </a:t>
            </a:r>
            <a:r>
              <a:rPr lang="en-US" sz="2400" b="1" dirty="0" smtClean="0"/>
              <a:t>ip4:</a:t>
            </a:r>
            <a:r>
              <a:rPr lang="en-US" sz="2400" dirty="0" smtClean="0"/>
              <a:t>x.x.x.x </a:t>
            </a:r>
            <a:r>
              <a:rPr lang="en-US" sz="2400" b="1" dirty="0" smtClean="0"/>
              <a:t>-all</a:t>
            </a:r>
          </a:p>
          <a:p>
            <a:pPr marL="109728" indent="0">
              <a:buNone/>
            </a:pPr>
            <a:endParaRPr lang="en-US" sz="2400" dirty="0"/>
          </a:p>
          <a:p>
            <a:pPr marL="109728" indent="0">
              <a:buNone/>
            </a:pPr>
            <a:r>
              <a:rPr lang="en-US" sz="2400" dirty="0" smtClean="0"/>
              <a:t>Example:</a:t>
            </a:r>
          </a:p>
          <a:p>
            <a:endParaRPr lang="en-US" sz="2400" dirty="0"/>
          </a:p>
          <a:p>
            <a:pPr marL="109728" indent="0">
              <a:buNone/>
            </a:pPr>
            <a:r>
              <a:rPr lang="en-US" sz="2400" dirty="0"/>
              <a:t>v=spf1 mx a </a:t>
            </a:r>
            <a:r>
              <a:rPr lang="en-US" sz="2400" dirty="0" err="1"/>
              <a:t>include:smtp.emailacct.com</a:t>
            </a:r>
            <a:r>
              <a:rPr lang="en-US" sz="2400" dirty="0"/>
              <a:t> </a:t>
            </a:r>
            <a:r>
              <a:rPr lang="en-US" sz="2400" dirty="0" err="1" smtClean="0"/>
              <a:t>include:smtp.sendgrid.net</a:t>
            </a:r>
            <a:r>
              <a:rPr lang="en-US" sz="2400" dirty="0" smtClean="0"/>
              <a:t> ip4:24.34.6.87/32 </a:t>
            </a:r>
            <a:r>
              <a:rPr lang="en-US" sz="2400" dirty="0"/>
              <a:t>~</a:t>
            </a:r>
            <a:r>
              <a:rPr lang="en-US" sz="2400" dirty="0" smtClean="0"/>
              <a:t>all</a:t>
            </a:r>
            <a:endParaRPr lang="en-US" sz="2400" dirty="0"/>
          </a:p>
        </p:txBody>
      </p:sp>
      <p:sp>
        <p:nvSpPr>
          <p:cNvPr id="3" name="Title 2"/>
          <p:cNvSpPr>
            <a:spLocks noGrp="1"/>
          </p:cNvSpPr>
          <p:nvPr>
            <p:ph type="title"/>
          </p:nvPr>
        </p:nvSpPr>
        <p:spPr/>
        <p:txBody>
          <a:bodyPr>
            <a:normAutofit/>
          </a:bodyPr>
          <a:lstStyle/>
          <a:p>
            <a:r>
              <a:rPr lang="en-US" dirty="0" smtClean="0"/>
              <a:t>What makes up an SPF Record</a:t>
            </a:r>
            <a:endParaRPr lang="en-US" dirty="0"/>
          </a:p>
        </p:txBody>
      </p:sp>
      <p:pic>
        <p:nvPicPr>
          <p:cNvPr id="11266" name="Picture 2" descr="C:\Users\Adrian\Desktop\FVDrupal PPT\images\spoofi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105400"/>
            <a:ext cx="4613275" cy="146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490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564" y="3105150"/>
            <a:ext cx="7772400" cy="1714499"/>
          </a:xfrm>
        </p:spPr>
        <p:txBody>
          <a:bodyPr>
            <a:normAutofit/>
          </a:bodyPr>
          <a:lstStyle/>
          <a:p>
            <a:r>
              <a:rPr lang="en-US" dirty="0" smtClean="0"/>
              <a:t>Deliverable</a:t>
            </a:r>
            <a:r>
              <a:rPr lang="en-US" dirty="0" smtClean="0"/>
              <a:t/>
            </a:r>
            <a:br>
              <a:rPr lang="en-US" dirty="0" smtClean="0"/>
            </a:br>
            <a:r>
              <a:rPr lang="en-US" dirty="0" smtClean="0"/>
              <a:t> Email</a:t>
            </a:r>
            <a:endParaRPr lang="en-US" dirty="0"/>
          </a:p>
        </p:txBody>
      </p:sp>
      <p:pic>
        <p:nvPicPr>
          <p:cNvPr id="1027" name="Picture 3" descr="C:\Users\Adrian\Desktop\FVDrupal PPT\images\email issu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72" y="533400"/>
            <a:ext cx="457789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rian\Desktop\FVDrupal PPT\images\spa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438894"/>
            <a:ext cx="3768104" cy="211955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rian\Desktop\FVDrupal PPT\images\email issues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33400"/>
            <a:ext cx="23812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84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 a TXT record </a:t>
            </a:r>
            <a:r>
              <a:rPr lang="en-US" dirty="0"/>
              <a:t>i</a:t>
            </a:r>
            <a:r>
              <a:rPr lang="en-US" dirty="0" smtClean="0"/>
              <a:t>n DNS</a:t>
            </a:r>
          </a:p>
          <a:p>
            <a:endParaRPr lang="en-US" dirty="0"/>
          </a:p>
          <a:p>
            <a:pPr marL="109728" indent="0">
              <a:buNone/>
            </a:pPr>
            <a:r>
              <a:rPr lang="en-US" dirty="0"/>
              <a:t>Example SPF </a:t>
            </a:r>
            <a:r>
              <a:rPr lang="en-US" dirty="0" smtClean="0"/>
              <a:t>Record:</a:t>
            </a:r>
          </a:p>
          <a:p>
            <a:endParaRPr lang="en-US" dirty="0"/>
          </a:p>
          <a:p>
            <a:pPr marL="109728" indent="0">
              <a:buNone/>
            </a:pPr>
            <a:r>
              <a:rPr lang="en-US" sz="2400" dirty="0" smtClean="0"/>
              <a:t>Type:   TXT</a:t>
            </a:r>
            <a:endParaRPr lang="en-US" sz="2400" dirty="0"/>
          </a:p>
          <a:p>
            <a:pPr marL="109728" indent="0">
              <a:buNone/>
            </a:pPr>
            <a:r>
              <a:rPr lang="en-US" sz="2400" dirty="0" smtClean="0"/>
              <a:t>Name:  @</a:t>
            </a:r>
            <a:endParaRPr lang="en-US" sz="2400" dirty="0"/>
          </a:p>
          <a:p>
            <a:pPr marL="109728" indent="0">
              <a:buNone/>
            </a:pPr>
            <a:r>
              <a:rPr lang="en-US" sz="2400" dirty="0" smtClean="0"/>
              <a:t>Value:  v=spf1 </a:t>
            </a:r>
            <a:r>
              <a:rPr lang="en-US" sz="2400" dirty="0"/>
              <a:t>mx a </a:t>
            </a:r>
            <a:r>
              <a:rPr lang="en-US" sz="2400" dirty="0" err="1"/>
              <a:t>include:mail.example.com</a:t>
            </a:r>
            <a:r>
              <a:rPr lang="en-US" sz="2400" dirty="0"/>
              <a:t> -all</a:t>
            </a:r>
          </a:p>
          <a:p>
            <a:endParaRPr lang="en-US" dirty="0" smtClean="0"/>
          </a:p>
          <a:p>
            <a:endParaRPr lang="en-US" dirty="0"/>
          </a:p>
        </p:txBody>
      </p:sp>
      <p:sp>
        <p:nvSpPr>
          <p:cNvPr id="3" name="Title 2"/>
          <p:cNvSpPr>
            <a:spLocks noGrp="1"/>
          </p:cNvSpPr>
          <p:nvPr>
            <p:ph type="title"/>
          </p:nvPr>
        </p:nvSpPr>
        <p:spPr/>
        <p:txBody>
          <a:bodyPr/>
          <a:lstStyle/>
          <a:p>
            <a:r>
              <a:rPr lang="en-US" dirty="0" smtClean="0"/>
              <a:t>Create SPF Record</a:t>
            </a:r>
            <a:endParaRPr lang="en-US" dirty="0"/>
          </a:p>
        </p:txBody>
      </p:sp>
      <p:pic>
        <p:nvPicPr>
          <p:cNvPr id="7170" name="Picture 2" descr="C:\Users\Adrian\Desktop\FVDrupal PPT\images\email issues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600200"/>
            <a:ext cx="2521999" cy="168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827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DMARC</a:t>
            </a:r>
            <a:endParaRPr lang="en-US" dirty="0"/>
          </a:p>
        </p:txBody>
      </p:sp>
      <p:sp>
        <p:nvSpPr>
          <p:cNvPr id="3" name="Subtitle 2"/>
          <p:cNvSpPr>
            <a:spLocks noGrp="1"/>
          </p:cNvSpPr>
          <p:nvPr>
            <p:ph type="subTitle" idx="1"/>
          </p:nvPr>
        </p:nvSpPr>
        <p:spPr/>
        <p:txBody>
          <a:bodyPr/>
          <a:lstStyle/>
          <a:p>
            <a:r>
              <a:rPr lang="en-US" dirty="0"/>
              <a:t>Domain-based Message Authentication Reporting and Conformance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762000"/>
            <a:ext cx="7155611" cy="1600200"/>
          </a:xfrm>
          <a:prstGeom prst="rect">
            <a:avLst/>
          </a:prstGeom>
        </p:spPr>
      </p:pic>
    </p:spTree>
    <p:extLst>
      <p:ext uri="{BB962C8B-B14F-4D97-AF65-F5344CB8AC3E}">
        <p14:creationId xmlns:p14="http://schemas.microsoft.com/office/powerpoint/2010/main" val="3436145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DMARC was the result of collaboration between engineers from Microsoft, PayPal, Yahoo! and Google.  </a:t>
            </a:r>
            <a:endParaRPr lang="en-US" dirty="0" smtClean="0"/>
          </a:p>
          <a:p>
            <a:endParaRPr lang="en-US" dirty="0"/>
          </a:p>
          <a:p>
            <a:r>
              <a:rPr lang="en-US" dirty="0" smtClean="0"/>
              <a:t>It uses </a:t>
            </a:r>
            <a:r>
              <a:rPr lang="en-US" dirty="0"/>
              <a:t>DKIM and SPF to perform more advanced checks on emails that are </a:t>
            </a:r>
            <a:r>
              <a:rPr lang="en-US" dirty="0" smtClean="0"/>
              <a:t>received.</a:t>
            </a:r>
          </a:p>
          <a:p>
            <a:endParaRPr lang="en-US" dirty="0" smtClean="0"/>
          </a:p>
          <a:p>
            <a:r>
              <a:rPr lang="en-US" dirty="0" smtClean="0"/>
              <a:t>SPF </a:t>
            </a:r>
            <a:r>
              <a:rPr lang="en-US" dirty="0"/>
              <a:t>validates that the source of the email is authorized</a:t>
            </a:r>
            <a:r>
              <a:rPr lang="en-US" dirty="0" smtClean="0"/>
              <a:t>.</a:t>
            </a:r>
            <a:br>
              <a:rPr lang="en-US" dirty="0" smtClean="0"/>
            </a:br>
            <a:endParaRPr lang="en-US" dirty="0"/>
          </a:p>
        </p:txBody>
      </p:sp>
      <p:sp>
        <p:nvSpPr>
          <p:cNvPr id="3" name="Title 2"/>
          <p:cNvSpPr>
            <a:spLocks noGrp="1"/>
          </p:cNvSpPr>
          <p:nvPr>
            <p:ph type="title"/>
          </p:nvPr>
        </p:nvSpPr>
        <p:spPr/>
        <p:txBody>
          <a:bodyPr/>
          <a:lstStyle/>
          <a:p>
            <a:r>
              <a:rPr lang="en-US" dirty="0" smtClean="0"/>
              <a:t>What is DMARC?</a:t>
            </a:r>
            <a:endParaRPr lang="en-US" dirty="0"/>
          </a:p>
        </p:txBody>
      </p:sp>
    </p:spTree>
    <p:extLst>
      <p:ext uri="{BB962C8B-B14F-4D97-AF65-F5344CB8AC3E}">
        <p14:creationId xmlns:p14="http://schemas.microsoft.com/office/powerpoint/2010/main" val="1220074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DKIM uses a digital signature to authenticate the email. </a:t>
            </a:r>
            <a:endParaRPr lang="en-US" dirty="0" smtClean="0"/>
          </a:p>
          <a:p>
            <a:endParaRPr lang="en-US" dirty="0"/>
          </a:p>
          <a:p>
            <a:pPr lvl="1"/>
            <a:r>
              <a:rPr lang="en-US" dirty="0" smtClean="0"/>
              <a:t>The </a:t>
            </a:r>
            <a:r>
              <a:rPr lang="en-US" dirty="0"/>
              <a:t>receiving server is able to recreate the values with a public key and compare </a:t>
            </a:r>
            <a:r>
              <a:rPr lang="en-US" dirty="0" smtClean="0"/>
              <a:t>it </a:t>
            </a:r>
            <a:br>
              <a:rPr lang="en-US" dirty="0" smtClean="0"/>
            </a:br>
            <a:r>
              <a:rPr lang="en-US" dirty="0" smtClean="0"/>
              <a:t>against </a:t>
            </a:r>
            <a:r>
              <a:rPr lang="en-US" dirty="0"/>
              <a:t>the signature received. </a:t>
            </a:r>
            <a:endParaRPr lang="en-US" dirty="0" smtClean="0"/>
          </a:p>
          <a:p>
            <a:pPr lvl="1"/>
            <a:endParaRPr lang="en-US" dirty="0" smtClean="0"/>
          </a:p>
          <a:p>
            <a:pPr lvl="1"/>
            <a:r>
              <a:rPr lang="en-US" dirty="0" smtClean="0"/>
              <a:t>If </a:t>
            </a:r>
            <a:r>
              <a:rPr lang="en-US" dirty="0"/>
              <a:t>the values don’t match, </a:t>
            </a:r>
            <a:r>
              <a:rPr lang="en-US" dirty="0" smtClean="0"/>
              <a:t>the </a:t>
            </a:r>
            <a:br>
              <a:rPr lang="en-US" dirty="0" smtClean="0"/>
            </a:br>
            <a:r>
              <a:rPr lang="en-US" dirty="0" smtClean="0"/>
              <a:t>DKIM </a:t>
            </a:r>
            <a:r>
              <a:rPr lang="en-US" dirty="0"/>
              <a:t>check fails</a:t>
            </a:r>
            <a:r>
              <a:rPr lang="en-US" dirty="0" smtClean="0"/>
              <a:t>.</a:t>
            </a:r>
          </a:p>
          <a:p>
            <a:endParaRPr lang="en-US" dirty="0"/>
          </a:p>
          <a:p>
            <a:r>
              <a:rPr lang="en-US" dirty="0" smtClean="0"/>
              <a:t>The DMARC record instructs </a:t>
            </a:r>
            <a:r>
              <a:rPr lang="en-US" dirty="0"/>
              <a:t>the incoming server </a:t>
            </a:r>
            <a:r>
              <a:rPr lang="en-US" dirty="0" smtClean="0"/>
              <a:t>as to </a:t>
            </a:r>
            <a:r>
              <a:rPr lang="en-US" dirty="0"/>
              <a:t>what </a:t>
            </a:r>
            <a:r>
              <a:rPr lang="en-US" dirty="0" smtClean="0"/>
              <a:t>action to take with an </a:t>
            </a:r>
            <a:r>
              <a:rPr lang="en-US" dirty="0"/>
              <a:t>email </a:t>
            </a:r>
            <a:r>
              <a:rPr lang="en-US" dirty="0" smtClean="0"/>
              <a:t>that has failed. </a:t>
            </a:r>
            <a:endParaRPr lang="en-US" dirty="0"/>
          </a:p>
        </p:txBody>
      </p:sp>
      <p:sp>
        <p:nvSpPr>
          <p:cNvPr id="3" name="Title 2"/>
          <p:cNvSpPr>
            <a:spLocks noGrp="1"/>
          </p:cNvSpPr>
          <p:nvPr>
            <p:ph type="title"/>
          </p:nvPr>
        </p:nvSpPr>
        <p:spPr/>
        <p:txBody>
          <a:bodyPr/>
          <a:lstStyle/>
          <a:p>
            <a:r>
              <a:rPr lang="en-US" dirty="0"/>
              <a:t>What is </a:t>
            </a:r>
            <a:r>
              <a:rPr lang="en-US" dirty="0" smtClean="0"/>
              <a:t>DMARC? (cont.)</a:t>
            </a:r>
            <a:endParaRPr lang="en-US" dirty="0"/>
          </a:p>
        </p:txBody>
      </p:sp>
      <p:pic>
        <p:nvPicPr>
          <p:cNvPr id="10242" name="Picture 2" descr="C:\Users\Adrian\Desktop\FVDrupal PPT\images\DKIM SPF DMARC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124200"/>
            <a:ext cx="2396206"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46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DMARC has 3 choices for when a failed email is received:</a:t>
            </a:r>
          </a:p>
          <a:p>
            <a:endParaRPr lang="en-US" sz="2000" dirty="0" smtClean="0"/>
          </a:p>
          <a:p>
            <a:pPr marL="850392" lvl="1" indent="-457200">
              <a:buFont typeface="+mj-lt"/>
              <a:buAutoNum type="arabicPeriod"/>
            </a:pPr>
            <a:r>
              <a:rPr lang="en-US" sz="2000" dirty="0" smtClean="0"/>
              <a:t>‘</a:t>
            </a:r>
            <a:r>
              <a:rPr lang="en-US" sz="2000" dirty="0"/>
              <a:t>None’ – </a:t>
            </a:r>
            <a:r>
              <a:rPr lang="en-US" sz="2000" dirty="0" smtClean="0"/>
              <a:t>directs that the </a:t>
            </a:r>
            <a:r>
              <a:rPr lang="en-US" sz="2000" dirty="0"/>
              <a:t>email should be treated </a:t>
            </a:r>
            <a:r>
              <a:rPr lang="en-US" sz="2000" dirty="0" smtClean="0"/>
              <a:t>as </a:t>
            </a:r>
            <a:r>
              <a:rPr lang="en-US" sz="2000" dirty="0"/>
              <a:t>if no DMARC was set up (a message can still be delivered, put in spam or discarded based on the other factors). </a:t>
            </a:r>
            <a:endParaRPr lang="en-US" sz="2000" dirty="0" smtClean="0"/>
          </a:p>
          <a:p>
            <a:pPr marL="850392" lvl="1" indent="-457200">
              <a:buFont typeface="+mj-lt"/>
              <a:buAutoNum type="arabicPeriod"/>
            </a:pPr>
            <a:endParaRPr lang="en-US" sz="2000" dirty="0"/>
          </a:p>
          <a:p>
            <a:pPr marL="850392" lvl="1" indent="-457200">
              <a:buFont typeface="+mj-lt"/>
              <a:buAutoNum type="arabicPeriod"/>
            </a:pPr>
            <a:r>
              <a:rPr lang="en-US" sz="2000" dirty="0" smtClean="0"/>
              <a:t>‘</a:t>
            </a:r>
            <a:r>
              <a:rPr lang="en-US" sz="2000" dirty="0"/>
              <a:t>Quarantine’ – </a:t>
            </a:r>
            <a:r>
              <a:rPr lang="en-US" sz="2000" dirty="0" smtClean="0"/>
              <a:t>allow the </a:t>
            </a:r>
            <a:r>
              <a:rPr lang="en-US" sz="2000" dirty="0"/>
              <a:t>email but </a:t>
            </a:r>
            <a:r>
              <a:rPr lang="en-US" sz="2000" dirty="0" smtClean="0"/>
              <a:t>it’s not to be delivered to </a:t>
            </a:r>
            <a:r>
              <a:rPr lang="en-US" sz="2000" dirty="0"/>
              <a:t>an </a:t>
            </a:r>
            <a:r>
              <a:rPr lang="en-US" sz="2000" dirty="0" smtClean="0"/>
              <a:t>inbox (usually</a:t>
            </a:r>
            <a:r>
              <a:rPr lang="en-US" sz="2000" dirty="0"/>
              <a:t>, such messages go </a:t>
            </a:r>
            <a:r>
              <a:rPr lang="en-US" sz="2000" dirty="0" smtClean="0"/>
              <a:t>into </a:t>
            </a:r>
            <a:r>
              <a:rPr lang="en-US" sz="2000" dirty="0"/>
              <a:t>the spam </a:t>
            </a:r>
            <a:r>
              <a:rPr lang="en-US" sz="2000" dirty="0" smtClean="0"/>
              <a:t>folder).</a:t>
            </a:r>
          </a:p>
          <a:p>
            <a:pPr marL="850392" lvl="1" indent="-457200">
              <a:buFont typeface="+mj-lt"/>
              <a:buAutoNum type="arabicPeriod"/>
            </a:pPr>
            <a:endParaRPr lang="en-US" sz="2000" dirty="0"/>
          </a:p>
          <a:p>
            <a:pPr marL="850392" lvl="1" indent="-457200">
              <a:buFont typeface="+mj-lt"/>
              <a:buAutoNum type="arabicPeriod"/>
            </a:pPr>
            <a:r>
              <a:rPr lang="en-US" sz="2000" dirty="0" smtClean="0"/>
              <a:t>‘</a:t>
            </a:r>
            <a:r>
              <a:rPr lang="en-US" sz="2000" dirty="0"/>
              <a:t>Reject’ – </a:t>
            </a:r>
            <a:r>
              <a:rPr lang="en-US" sz="2000" dirty="0" smtClean="0"/>
              <a:t>discard the message </a:t>
            </a:r>
            <a:r>
              <a:rPr lang="en-US" sz="2000" dirty="0"/>
              <a:t>that </a:t>
            </a:r>
            <a:r>
              <a:rPr lang="en-US" sz="2000" dirty="0" smtClean="0"/>
              <a:t>fails </a:t>
            </a:r>
            <a:r>
              <a:rPr lang="en-US" sz="2000" dirty="0"/>
              <a:t>the </a:t>
            </a:r>
            <a:r>
              <a:rPr lang="en-US" sz="2000" dirty="0" smtClean="0"/>
              <a:t>check.</a:t>
            </a:r>
            <a:endParaRPr lang="en-US" sz="2000" dirty="0"/>
          </a:p>
          <a:p>
            <a:pPr lvl="1"/>
            <a:endParaRPr lang="en-US" dirty="0"/>
          </a:p>
        </p:txBody>
      </p:sp>
      <p:sp>
        <p:nvSpPr>
          <p:cNvPr id="3" name="Title 2"/>
          <p:cNvSpPr>
            <a:spLocks noGrp="1"/>
          </p:cNvSpPr>
          <p:nvPr>
            <p:ph type="title"/>
          </p:nvPr>
        </p:nvSpPr>
        <p:spPr/>
        <p:txBody>
          <a:bodyPr>
            <a:normAutofit/>
          </a:bodyPr>
          <a:lstStyle/>
          <a:p>
            <a:r>
              <a:rPr lang="en-US" dirty="0" smtClean="0"/>
              <a:t>DMARC and </a:t>
            </a:r>
            <a:r>
              <a:rPr lang="en-US" dirty="0"/>
              <a:t>F</a:t>
            </a:r>
            <a:r>
              <a:rPr lang="en-US" dirty="0" smtClean="0"/>
              <a:t>ailed Emails</a:t>
            </a:r>
            <a:endParaRPr lang="en-US" dirty="0"/>
          </a:p>
        </p:txBody>
      </p:sp>
    </p:spTree>
    <p:extLst>
      <p:ext uri="{BB962C8B-B14F-4D97-AF65-F5344CB8AC3E}">
        <p14:creationId xmlns:p14="http://schemas.microsoft.com/office/powerpoint/2010/main" val="4209804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receiving server will send reports </a:t>
            </a:r>
            <a:r>
              <a:rPr lang="en-US" dirty="0" smtClean="0"/>
              <a:t>for failed </a:t>
            </a:r>
            <a:r>
              <a:rPr lang="en-US" dirty="0"/>
              <a:t>DMARC verification </a:t>
            </a:r>
            <a:r>
              <a:rPr lang="en-US" dirty="0" smtClean="0"/>
              <a:t>with data </a:t>
            </a:r>
            <a:r>
              <a:rPr lang="en-US" dirty="0"/>
              <a:t>about </a:t>
            </a:r>
            <a:r>
              <a:rPr lang="en-US" dirty="0" smtClean="0"/>
              <a:t>the failures to </a:t>
            </a:r>
            <a:r>
              <a:rPr lang="en-US" dirty="0"/>
              <a:t>the </a:t>
            </a:r>
            <a:r>
              <a:rPr lang="en-US" dirty="0" smtClean="0"/>
              <a:t>location specified</a:t>
            </a:r>
            <a:r>
              <a:rPr lang="en-US" dirty="0"/>
              <a:t>. </a:t>
            </a:r>
            <a:endParaRPr lang="en-US" dirty="0" smtClean="0"/>
          </a:p>
          <a:p>
            <a:endParaRPr lang="en-US" dirty="0"/>
          </a:p>
          <a:p>
            <a:r>
              <a:rPr lang="en-US" dirty="0" smtClean="0"/>
              <a:t>This is for analyzing </a:t>
            </a:r>
            <a:r>
              <a:rPr lang="en-US" dirty="0"/>
              <a:t>the performance of your </a:t>
            </a:r>
            <a:r>
              <a:rPr lang="en-US" dirty="0" smtClean="0"/>
              <a:t>messages and </a:t>
            </a:r>
            <a:r>
              <a:rPr lang="en-US" dirty="0"/>
              <a:t>to keep you </a:t>
            </a:r>
            <a:r>
              <a:rPr lang="en-US" dirty="0" smtClean="0"/>
              <a:t>aware of any phishing and spam attempts.</a:t>
            </a:r>
          </a:p>
          <a:p>
            <a:endParaRPr lang="en-US" dirty="0"/>
          </a:p>
          <a:p>
            <a:r>
              <a:rPr lang="en-US" dirty="0" smtClean="0"/>
              <a:t>This enables you to be proactive when issues occur.</a:t>
            </a:r>
            <a:endParaRPr lang="en-US" dirty="0"/>
          </a:p>
        </p:txBody>
      </p:sp>
      <p:sp>
        <p:nvSpPr>
          <p:cNvPr id="3" name="Title 2"/>
          <p:cNvSpPr>
            <a:spLocks noGrp="1"/>
          </p:cNvSpPr>
          <p:nvPr>
            <p:ph type="title"/>
          </p:nvPr>
        </p:nvSpPr>
        <p:spPr/>
        <p:txBody>
          <a:bodyPr>
            <a:normAutofit fontScale="90000"/>
          </a:bodyPr>
          <a:lstStyle/>
          <a:p>
            <a:r>
              <a:rPr lang="en-US" dirty="0"/>
              <a:t>DMARC and Failed </a:t>
            </a:r>
            <a:r>
              <a:rPr lang="en-US" dirty="0" smtClean="0"/>
              <a:t>Emails (</a:t>
            </a:r>
            <a:r>
              <a:rPr lang="en-US" dirty="0"/>
              <a:t>cont</a:t>
            </a:r>
            <a:r>
              <a:rPr lang="en-US" dirty="0" smtClean="0"/>
              <a:t>.)</a:t>
            </a:r>
            <a:endParaRPr lang="en-US" dirty="0"/>
          </a:p>
        </p:txBody>
      </p:sp>
    </p:spTree>
    <p:extLst>
      <p:ext uri="{BB962C8B-B14F-4D97-AF65-F5344CB8AC3E}">
        <p14:creationId xmlns:p14="http://schemas.microsoft.com/office/powerpoint/2010/main" val="3742731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A sample DMARC record</a:t>
            </a:r>
            <a:r>
              <a:rPr lang="en-US" dirty="0" smtClean="0"/>
              <a:t>:</a:t>
            </a:r>
          </a:p>
          <a:p>
            <a:pPr marL="109728" indent="0">
              <a:buNone/>
            </a:pPr>
            <a:endParaRPr lang="en-US" dirty="0"/>
          </a:p>
          <a:p>
            <a:pPr marL="109728" indent="0">
              <a:buNone/>
            </a:pPr>
            <a:r>
              <a:rPr lang="en-US" b="1" dirty="0"/>
              <a:t>v</a:t>
            </a:r>
            <a:r>
              <a:rPr lang="en-US" dirty="0"/>
              <a:t>=DMARC1; </a:t>
            </a:r>
            <a:endParaRPr lang="en-US" dirty="0" smtClean="0"/>
          </a:p>
          <a:p>
            <a:pPr marL="109728" indent="0">
              <a:buNone/>
            </a:pPr>
            <a:r>
              <a:rPr lang="en-US" b="1" dirty="0" smtClean="0"/>
              <a:t>p</a:t>
            </a:r>
            <a:r>
              <a:rPr lang="en-US" dirty="0" smtClean="0"/>
              <a:t>=reject</a:t>
            </a:r>
            <a:r>
              <a:rPr lang="en-US" dirty="0"/>
              <a:t>; </a:t>
            </a:r>
            <a:endParaRPr lang="en-US" dirty="0" smtClean="0"/>
          </a:p>
          <a:p>
            <a:pPr marL="109728" indent="0">
              <a:buNone/>
            </a:pPr>
            <a:r>
              <a:rPr lang="en-US" b="1" dirty="0" err="1" smtClean="0"/>
              <a:t>rua</a:t>
            </a:r>
            <a:r>
              <a:rPr lang="en-US" dirty="0" smtClean="0"/>
              <a:t>=mailto:dmarc-rua@square.com,mailto:dmarc_agg@vali.email,mailto:postmasters@squareup.com</a:t>
            </a:r>
            <a:r>
              <a:rPr lang="en-US" dirty="0"/>
              <a:t>; </a:t>
            </a:r>
            <a:r>
              <a:rPr lang="en-US" b="1" dirty="0" err="1"/>
              <a:t>ruf</a:t>
            </a:r>
            <a:r>
              <a:rPr lang="en-US" dirty="0"/>
              <a:t>=mailto:dmarc-ruf@squareup.com</a:t>
            </a:r>
          </a:p>
          <a:p>
            <a:endParaRPr lang="en-US" dirty="0"/>
          </a:p>
        </p:txBody>
      </p:sp>
      <p:sp>
        <p:nvSpPr>
          <p:cNvPr id="3" name="Title 2"/>
          <p:cNvSpPr>
            <a:spLocks noGrp="1"/>
          </p:cNvSpPr>
          <p:nvPr>
            <p:ph type="title"/>
          </p:nvPr>
        </p:nvSpPr>
        <p:spPr/>
        <p:txBody>
          <a:bodyPr/>
          <a:lstStyle/>
          <a:p>
            <a:r>
              <a:rPr lang="en-US" dirty="0" smtClean="0"/>
              <a:t>DMARC Record</a:t>
            </a:r>
            <a:endParaRPr lang="en-US" dirty="0"/>
          </a:p>
        </p:txBody>
      </p:sp>
      <p:pic>
        <p:nvPicPr>
          <p:cNvPr id="6147" name="Picture 3" descr="C:\Users\Adrian\Desktop\FVDrupal PPT\images\blacklist 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01370"/>
            <a:ext cx="2902399"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030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SPF checks that the IP </a:t>
            </a:r>
            <a:r>
              <a:rPr lang="en-US" dirty="0" smtClean="0"/>
              <a:t/>
            </a:r>
            <a:br>
              <a:rPr lang="en-US" dirty="0" smtClean="0"/>
            </a:br>
            <a:r>
              <a:rPr lang="en-US" dirty="0" smtClean="0"/>
              <a:t>address </a:t>
            </a:r>
            <a:r>
              <a:rPr lang="en-US" dirty="0"/>
              <a:t>the email comes </a:t>
            </a:r>
            <a:r>
              <a:rPr lang="en-US" dirty="0" smtClean="0"/>
              <a:t/>
            </a:r>
            <a:br>
              <a:rPr lang="en-US" dirty="0" smtClean="0"/>
            </a:br>
            <a:r>
              <a:rPr lang="en-US" dirty="0" smtClean="0"/>
              <a:t>from </a:t>
            </a:r>
            <a:r>
              <a:rPr lang="en-US" dirty="0"/>
              <a:t>is </a:t>
            </a:r>
            <a:r>
              <a:rPr lang="en-US" dirty="0" smtClean="0"/>
              <a:t>authorized</a:t>
            </a:r>
          </a:p>
          <a:p>
            <a:pPr lvl="0"/>
            <a:endParaRPr lang="en-US" dirty="0"/>
          </a:p>
          <a:p>
            <a:pPr lvl="0"/>
            <a:r>
              <a:rPr lang="en-US" dirty="0"/>
              <a:t>DKIM checks the message using keys for </a:t>
            </a:r>
            <a:r>
              <a:rPr lang="en-US" dirty="0" smtClean="0"/>
              <a:t>signature-verification</a:t>
            </a:r>
          </a:p>
          <a:p>
            <a:pPr lvl="0"/>
            <a:endParaRPr lang="en-US" dirty="0"/>
          </a:p>
          <a:p>
            <a:pPr lvl="0"/>
            <a:r>
              <a:rPr lang="en-US" dirty="0"/>
              <a:t>DMARC </a:t>
            </a:r>
            <a:r>
              <a:rPr lang="en-US" dirty="0" smtClean="0"/>
              <a:t>provides </a:t>
            </a:r>
          </a:p>
          <a:p>
            <a:pPr lvl="1"/>
            <a:r>
              <a:rPr lang="en-US" dirty="0" smtClean="0"/>
              <a:t>instructions on what to do when an email fails</a:t>
            </a:r>
          </a:p>
          <a:p>
            <a:pPr lvl="1"/>
            <a:r>
              <a:rPr lang="en-US" dirty="0" smtClean="0"/>
              <a:t>Provides reporting back to the source about issues</a:t>
            </a:r>
            <a:endParaRPr lang="en-US" dirty="0"/>
          </a:p>
          <a:p>
            <a:endParaRPr lang="en-US" dirty="0"/>
          </a:p>
        </p:txBody>
      </p:sp>
      <p:sp>
        <p:nvSpPr>
          <p:cNvPr id="3" name="Title 2"/>
          <p:cNvSpPr>
            <a:spLocks noGrp="1"/>
          </p:cNvSpPr>
          <p:nvPr>
            <p:ph type="title"/>
          </p:nvPr>
        </p:nvSpPr>
        <p:spPr/>
        <p:txBody>
          <a:bodyPr/>
          <a:lstStyle/>
          <a:p>
            <a:r>
              <a:rPr lang="en-US" dirty="0" smtClean="0"/>
              <a:t>Recap</a:t>
            </a:r>
            <a:endParaRPr lang="en-US" dirty="0"/>
          </a:p>
        </p:txBody>
      </p:sp>
      <p:pic>
        <p:nvPicPr>
          <p:cNvPr id="9218" name="Picture 2" descr="C:\Users\Adrian\Desktop\FVDrupal PPT\images\DKIM SPF DMARC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3175" y="533400"/>
            <a:ext cx="2286000" cy="199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32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What is SPF</a:t>
            </a:r>
          </a:p>
          <a:p>
            <a:pPr lvl="1"/>
            <a:r>
              <a:rPr lang="en-US" sz="1400" dirty="0">
                <a:hlinkClick r:id="rId3"/>
              </a:rPr>
              <a:t>https://www.sparkpost.com/resources/email-explained/spf-sender-policy-framework</a:t>
            </a:r>
            <a:r>
              <a:rPr lang="en-US" sz="1400" dirty="0" smtClean="0">
                <a:hlinkClick r:id="rId3"/>
              </a:rPr>
              <a:t>/</a:t>
            </a:r>
            <a:endParaRPr lang="en-US" sz="1400" dirty="0" smtClean="0"/>
          </a:p>
          <a:p>
            <a:r>
              <a:rPr lang="en-US" sz="1800" dirty="0" smtClean="0"/>
              <a:t>What is DKIM</a:t>
            </a:r>
          </a:p>
          <a:p>
            <a:pPr lvl="1"/>
            <a:r>
              <a:rPr lang="en-US" sz="1400" dirty="0">
                <a:hlinkClick r:id="rId4"/>
              </a:rPr>
              <a:t>https://www.sparkpost.com/resources/email-explained/dkim-domainkeys-identified-mail</a:t>
            </a:r>
            <a:r>
              <a:rPr lang="en-US" sz="1400" dirty="0" smtClean="0">
                <a:hlinkClick r:id="rId4"/>
              </a:rPr>
              <a:t>/</a:t>
            </a:r>
            <a:endParaRPr lang="en-US" sz="1400" dirty="0" smtClean="0"/>
          </a:p>
          <a:p>
            <a:r>
              <a:rPr lang="en-US" sz="1800" dirty="0" smtClean="0"/>
              <a:t>What is DMARC</a:t>
            </a:r>
          </a:p>
          <a:p>
            <a:pPr lvl="1"/>
            <a:r>
              <a:rPr lang="en-US" sz="1400" dirty="0">
                <a:hlinkClick r:id="rId5"/>
              </a:rPr>
              <a:t>https://www.sparkpost.com/resources/email-explained/dmarc-explained</a:t>
            </a:r>
            <a:r>
              <a:rPr lang="en-US" sz="1400" dirty="0" smtClean="0">
                <a:hlinkClick r:id="rId5"/>
              </a:rPr>
              <a:t>/</a:t>
            </a:r>
            <a:endParaRPr lang="en-US" sz="1400" dirty="0" smtClean="0"/>
          </a:p>
          <a:p>
            <a:r>
              <a:rPr lang="en-US" sz="1800" dirty="0" smtClean="0"/>
              <a:t>Tools</a:t>
            </a:r>
          </a:p>
          <a:p>
            <a:pPr lvl="1"/>
            <a:r>
              <a:rPr lang="en-US" sz="1600" dirty="0" smtClean="0"/>
              <a:t>MX </a:t>
            </a:r>
            <a:r>
              <a:rPr lang="en-US" sz="1600" dirty="0" err="1" smtClean="0"/>
              <a:t>ToolBox</a:t>
            </a:r>
            <a:endParaRPr lang="en-US" sz="1600" dirty="0" smtClean="0"/>
          </a:p>
          <a:p>
            <a:pPr lvl="2"/>
            <a:r>
              <a:rPr lang="en-US" sz="1400" dirty="0">
                <a:hlinkClick r:id="rId6"/>
              </a:rPr>
              <a:t>https://mxtoolbox.com/NetworkTools.aspx?tab</a:t>
            </a:r>
            <a:r>
              <a:rPr lang="en-US" sz="1400" dirty="0" smtClean="0">
                <a:hlinkClick r:id="rId6"/>
              </a:rPr>
              <a:t>=</a:t>
            </a:r>
            <a:endParaRPr lang="en-US" sz="1400" dirty="0" smtClean="0"/>
          </a:p>
          <a:p>
            <a:pPr lvl="1"/>
            <a:r>
              <a:rPr lang="en-US" sz="1600" dirty="0" smtClean="0"/>
              <a:t>Mail-Tester</a:t>
            </a:r>
          </a:p>
          <a:p>
            <a:pPr lvl="2"/>
            <a:r>
              <a:rPr lang="en-US" sz="1400" dirty="0">
                <a:hlinkClick r:id="rId7"/>
              </a:rPr>
              <a:t>https://www.mail-tester.com</a:t>
            </a:r>
            <a:r>
              <a:rPr lang="en-US" sz="1400" dirty="0" smtClean="0">
                <a:hlinkClick r:id="rId7"/>
              </a:rPr>
              <a:t>/</a:t>
            </a:r>
            <a:endParaRPr lang="en-US" sz="1400" dirty="0" smtClean="0"/>
          </a:p>
          <a:p>
            <a:pPr lvl="1"/>
            <a:endParaRPr lang="en-US" sz="1600" dirty="0" smtClean="0"/>
          </a:p>
        </p:txBody>
      </p:sp>
      <p:sp>
        <p:nvSpPr>
          <p:cNvPr id="3" name="Title 2"/>
          <p:cNvSpPr>
            <a:spLocks noGrp="1"/>
          </p:cNvSpPr>
          <p:nvPr>
            <p:ph type="title"/>
          </p:nvPr>
        </p:nvSpPr>
        <p:spPr/>
        <p:txBody>
          <a:bodyPr/>
          <a:lstStyle/>
          <a:p>
            <a:r>
              <a:rPr lang="en-US" dirty="0" smtClean="0"/>
              <a:t>Links</a:t>
            </a:r>
            <a:endParaRPr lang="en-US" dirty="0"/>
          </a:p>
        </p:txBody>
      </p:sp>
      <p:pic>
        <p:nvPicPr>
          <p:cNvPr id="1027" name="Picture 3" descr="C:\Users\Adrian\Desktop\FVDrupal PPT\images\links 1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168020"/>
            <a:ext cx="2667000" cy="131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314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They offer training and products to those in the field of Optometry</a:t>
            </a:r>
          </a:p>
          <a:p>
            <a:r>
              <a:rPr lang="en-US" dirty="0" smtClean="0"/>
              <a:t>Drupal 8 site with</a:t>
            </a:r>
          </a:p>
          <a:p>
            <a:pPr lvl="1"/>
            <a:r>
              <a:rPr lang="en-US" dirty="0" smtClean="0"/>
              <a:t>Drupal Commerce</a:t>
            </a:r>
          </a:p>
          <a:p>
            <a:pPr lvl="2"/>
            <a:r>
              <a:rPr lang="en-US" dirty="0" smtClean="0"/>
              <a:t>E-Store</a:t>
            </a:r>
          </a:p>
          <a:p>
            <a:pPr lvl="1"/>
            <a:r>
              <a:rPr lang="en-US" dirty="0" err="1" smtClean="0"/>
              <a:t>Webform</a:t>
            </a:r>
            <a:endParaRPr lang="en-US" dirty="0" smtClean="0"/>
          </a:p>
          <a:p>
            <a:pPr lvl="2"/>
            <a:r>
              <a:rPr lang="en-US" dirty="0" smtClean="0"/>
              <a:t>Class Registration &amp; Inquiries</a:t>
            </a:r>
          </a:p>
          <a:p>
            <a:pPr lvl="1"/>
            <a:r>
              <a:rPr lang="en-US" dirty="0" smtClean="0"/>
              <a:t>Email Registration</a:t>
            </a:r>
          </a:p>
          <a:p>
            <a:pPr lvl="2"/>
            <a:r>
              <a:rPr lang="en-US" dirty="0" smtClean="0"/>
              <a:t>User Registration</a:t>
            </a:r>
          </a:p>
          <a:p>
            <a:pPr lvl="1"/>
            <a:r>
              <a:rPr lang="en-US" dirty="0" smtClean="0"/>
              <a:t>Commerce ETA</a:t>
            </a:r>
          </a:p>
          <a:p>
            <a:pPr lvl="2"/>
            <a:r>
              <a:rPr lang="en-US" dirty="0" smtClean="0"/>
              <a:t>Shopping Cart reminders</a:t>
            </a:r>
          </a:p>
        </p:txBody>
      </p:sp>
      <p:sp>
        <p:nvSpPr>
          <p:cNvPr id="3" name="Title 2"/>
          <p:cNvSpPr>
            <a:spLocks noGrp="1"/>
          </p:cNvSpPr>
          <p:nvPr>
            <p:ph type="title"/>
          </p:nvPr>
        </p:nvSpPr>
        <p:spPr/>
        <p:txBody>
          <a:bodyPr>
            <a:normAutofit fontScale="90000"/>
          </a:bodyPr>
          <a:lstStyle/>
          <a:p>
            <a:r>
              <a:rPr lang="en-US" dirty="0"/>
              <a:t>Optometric Extension Program </a:t>
            </a:r>
            <a:r>
              <a:rPr lang="en-US" dirty="0" smtClean="0"/>
              <a:t>Foundation (OEPF.org)</a:t>
            </a:r>
            <a:endParaRPr lang="en-US" dirty="0"/>
          </a:p>
        </p:txBody>
      </p:sp>
    </p:spTree>
    <p:extLst>
      <p:ext uri="{BB962C8B-B14F-4D97-AF65-F5344CB8AC3E}">
        <p14:creationId xmlns:p14="http://schemas.microsoft.com/office/powerpoint/2010/main" val="3543761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Because we depend so much on email</a:t>
            </a:r>
          </a:p>
          <a:p>
            <a:pPr lvl="1"/>
            <a:r>
              <a:rPr lang="en-US" sz="3200" dirty="0" smtClean="0"/>
              <a:t>Reliable delivery is important</a:t>
            </a:r>
          </a:p>
          <a:p>
            <a:pPr lvl="1"/>
            <a:endParaRPr lang="en-US" sz="3200" dirty="0" smtClean="0"/>
          </a:p>
          <a:p>
            <a:r>
              <a:rPr lang="en-US" sz="3200" dirty="0" smtClean="0"/>
              <a:t>That is why we had a lot of issues</a:t>
            </a:r>
          </a:p>
          <a:p>
            <a:endParaRPr lang="en-US" dirty="0"/>
          </a:p>
        </p:txBody>
      </p:sp>
      <p:sp>
        <p:nvSpPr>
          <p:cNvPr id="3" name="Title 2"/>
          <p:cNvSpPr>
            <a:spLocks noGrp="1"/>
          </p:cNvSpPr>
          <p:nvPr>
            <p:ph type="title"/>
          </p:nvPr>
        </p:nvSpPr>
        <p:spPr/>
        <p:txBody>
          <a:bodyPr/>
          <a:lstStyle/>
          <a:p>
            <a:r>
              <a:rPr lang="en-US" dirty="0" smtClean="0"/>
              <a:t>Email Reliability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36" y="3810060"/>
            <a:ext cx="5491811" cy="2525769"/>
          </a:xfrm>
          <a:prstGeom prst="rect">
            <a:avLst/>
          </a:prstGeom>
        </p:spPr>
      </p:pic>
    </p:spTree>
    <p:extLst>
      <p:ext uri="{BB962C8B-B14F-4D97-AF65-F5344CB8AC3E}">
        <p14:creationId xmlns:p14="http://schemas.microsoft.com/office/powerpoint/2010/main" val="2574301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p:txBody>
      </p:sp>
      <p:sp>
        <p:nvSpPr>
          <p:cNvPr id="3" name="Title 2"/>
          <p:cNvSpPr>
            <a:spLocks noGrp="1"/>
          </p:cNvSpPr>
          <p:nvPr>
            <p:ph type="title"/>
          </p:nvPr>
        </p:nvSpPr>
        <p:spPr/>
        <p:txBody>
          <a:bodyPr>
            <a:normAutofit/>
          </a:bodyPr>
          <a:lstStyle/>
          <a:p>
            <a:pPr algn="ctr"/>
            <a:r>
              <a:rPr lang="en-US" sz="6000" dirty="0" err="1" smtClean="0"/>
              <a:t>Sendgrid</a:t>
            </a:r>
            <a:endParaRPr lang="en-US" sz="6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00200"/>
            <a:ext cx="6473185" cy="4329113"/>
          </a:xfrm>
          <a:prstGeom prst="rect">
            <a:avLst/>
          </a:prstGeom>
        </p:spPr>
      </p:pic>
    </p:spTree>
    <p:extLst>
      <p:ext uri="{BB962C8B-B14F-4D97-AF65-F5344CB8AC3E}">
        <p14:creationId xmlns:p14="http://schemas.microsoft.com/office/powerpoint/2010/main" val="1158970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0" y="1524000"/>
            <a:ext cx="3505200" cy="4622483"/>
          </a:xfrm>
        </p:spPr>
      </p:pic>
      <p:sp>
        <p:nvSpPr>
          <p:cNvPr id="3" name="Title 2"/>
          <p:cNvSpPr>
            <a:spLocks noGrp="1"/>
          </p:cNvSpPr>
          <p:nvPr>
            <p:ph type="title"/>
          </p:nvPr>
        </p:nvSpPr>
        <p:spPr/>
        <p:txBody>
          <a:bodyPr/>
          <a:lstStyle/>
          <a:p>
            <a:pPr algn="ctr"/>
            <a:r>
              <a:rPr lang="en-US" dirty="0" smtClean="0"/>
              <a:t>Outlook 365</a:t>
            </a:r>
            <a:endParaRPr lang="en-US" dirty="0"/>
          </a:p>
        </p:txBody>
      </p:sp>
    </p:spTree>
    <p:extLst>
      <p:ext uri="{BB962C8B-B14F-4D97-AF65-F5344CB8AC3E}">
        <p14:creationId xmlns:p14="http://schemas.microsoft.com/office/powerpoint/2010/main" val="808306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524000"/>
            <a:ext cx="5838825" cy="4089641"/>
          </a:xfrm>
        </p:spPr>
      </p:pic>
      <p:sp>
        <p:nvSpPr>
          <p:cNvPr id="3" name="Title 2"/>
          <p:cNvSpPr>
            <a:spLocks noGrp="1"/>
          </p:cNvSpPr>
          <p:nvPr>
            <p:ph type="title"/>
          </p:nvPr>
        </p:nvSpPr>
        <p:spPr/>
        <p:txBody>
          <a:bodyPr/>
          <a:lstStyle/>
          <a:p>
            <a:pPr algn="ctr"/>
            <a:r>
              <a:rPr lang="en-US" dirty="0" smtClean="0"/>
              <a:t>Outlook 365 Next Step</a:t>
            </a:r>
            <a:endParaRPr lang="en-US" dirty="0"/>
          </a:p>
        </p:txBody>
      </p:sp>
    </p:spTree>
    <p:extLst>
      <p:ext uri="{BB962C8B-B14F-4D97-AF65-F5344CB8AC3E}">
        <p14:creationId xmlns:p14="http://schemas.microsoft.com/office/powerpoint/2010/main" val="2976117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9400" y="1371600"/>
            <a:ext cx="3611880" cy="4703129"/>
          </a:xfrm>
        </p:spPr>
      </p:pic>
      <p:sp>
        <p:nvSpPr>
          <p:cNvPr id="3" name="Title 2"/>
          <p:cNvSpPr>
            <a:spLocks noGrp="1"/>
          </p:cNvSpPr>
          <p:nvPr>
            <p:ph type="title"/>
          </p:nvPr>
        </p:nvSpPr>
        <p:spPr/>
        <p:txBody>
          <a:bodyPr/>
          <a:lstStyle/>
          <a:p>
            <a:pPr algn="ctr"/>
            <a:r>
              <a:rPr lang="en-US" dirty="0" smtClean="0"/>
              <a:t>What to do now?</a:t>
            </a:r>
            <a:endParaRPr lang="en-US" dirty="0"/>
          </a:p>
        </p:txBody>
      </p:sp>
    </p:spTree>
    <p:extLst>
      <p:ext uri="{BB962C8B-B14F-4D97-AF65-F5344CB8AC3E}">
        <p14:creationId xmlns:p14="http://schemas.microsoft.com/office/powerpoint/2010/main" val="3472452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Enter SPF, DKIM &amp; DMARC</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476" y="2020309"/>
            <a:ext cx="4419048" cy="3447619"/>
          </a:xfrm>
        </p:spPr>
      </p:pic>
    </p:spTree>
    <p:extLst>
      <p:ext uri="{BB962C8B-B14F-4D97-AF65-F5344CB8AC3E}">
        <p14:creationId xmlns:p14="http://schemas.microsoft.com/office/powerpoint/2010/main" val="1379871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1097</TotalTime>
  <Words>1013</Words>
  <Application>Microsoft Office PowerPoint</Application>
  <PresentationFormat>On-screen Show (4:3)</PresentationFormat>
  <Paragraphs>265</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Presentation</vt:lpstr>
      <vt:lpstr>Deliverable  Email</vt:lpstr>
      <vt:lpstr>Optometric Extension Program Foundation (OEPF.org)</vt:lpstr>
      <vt:lpstr>Email Reliability</vt:lpstr>
      <vt:lpstr>Sendgrid</vt:lpstr>
      <vt:lpstr>Outlook 365</vt:lpstr>
      <vt:lpstr>Outlook 365 Next Step</vt:lpstr>
      <vt:lpstr>What to do now?</vt:lpstr>
      <vt:lpstr>Enter SPF, DKIM &amp; DMARC</vt:lpstr>
      <vt:lpstr>For Combating Spam &amp; Phishing </vt:lpstr>
      <vt:lpstr>DKIM</vt:lpstr>
      <vt:lpstr>What is DKIM?</vt:lpstr>
      <vt:lpstr>DKIM Header</vt:lpstr>
      <vt:lpstr>How to add a DKIM signature</vt:lpstr>
      <vt:lpstr>Manually Creating DKIM records</vt:lpstr>
      <vt:lpstr>How to test DKIM </vt:lpstr>
      <vt:lpstr>SPF</vt:lpstr>
      <vt:lpstr>What is SPF?</vt:lpstr>
      <vt:lpstr>What makes up an SPF Record</vt:lpstr>
      <vt:lpstr>Create SPF Record</vt:lpstr>
      <vt:lpstr>DMARC</vt:lpstr>
      <vt:lpstr>What is DMARC?</vt:lpstr>
      <vt:lpstr>What is DMARC? (cont.)</vt:lpstr>
      <vt:lpstr>DMARC and Failed Emails</vt:lpstr>
      <vt:lpstr>DMARC and Failed Emails (cont.)</vt:lpstr>
      <vt:lpstr>DMARC Record</vt:lpstr>
      <vt:lpstr>Recap</vt:lpstr>
      <vt:lpstr>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Email</dc:title>
  <dc:creator>Adrian</dc:creator>
  <cp:lastModifiedBy>Adrian</cp:lastModifiedBy>
  <cp:revision>107</cp:revision>
  <dcterms:created xsi:type="dcterms:W3CDTF">2006-08-16T00:00:00Z</dcterms:created>
  <dcterms:modified xsi:type="dcterms:W3CDTF">2020-08-19T23:57:26Z</dcterms:modified>
</cp:coreProperties>
</file>